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1"/>
    <p:sldMasterId id="2147483708" r:id="rId2"/>
  </p:sldMasterIdLst>
  <p:notesMasterIdLst>
    <p:notesMasterId r:id="rId29"/>
  </p:notesMasterIdLst>
  <p:handoutMasterIdLst>
    <p:handoutMasterId r:id="rId30"/>
  </p:handoutMasterIdLst>
  <p:sldIdLst>
    <p:sldId id="429" r:id="rId3"/>
    <p:sldId id="458" r:id="rId4"/>
    <p:sldId id="430" r:id="rId5"/>
    <p:sldId id="431" r:id="rId6"/>
    <p:sldId id="459" r:id="rId7"/>
    <p:sldId id="452" r:id="rId8"/>
    <p:sldId id="433" r:id="rId9"/>
    <p:sldId id="434" r:id="rId10"/>
    <p:sldId id="453" r:id="rId11"/>
    <p:sldId id="435" r:id="rId12"/>
    <p:sldId id="436" r:id="rId13"/>
    <p:sldId id="437" r:id="rId14"/>
    <p:sldId id="438" r:id="rId15"/>
    <p:sldId id="457" r:id="rId16"/>
    <p:sldId id="440" r:id="rId17"/>
    <p:sldId id="441" r:id="rId18"/>
    <p:sldId id="442" r:id="rId19"/>
    <p:sldId id="443" r:id="rId20"/>
    <p:sldId id="444" r:id="rId21"/>
    <p:sldId id="445" r:id="rId22"/>
    <p:sldId id="446" r:id="rId23"/>
    <p:sldId id="447" r:id="rId24"/>
    <p:sldId id="448" r:id="rId25"/>
    <p:sldId id="449" r:id="rId26"/>
    <p:sldId id="450" r:id="rId27"/>
    <p:sldId id="451" r:id="rId28"/>
  </p:sldIdLst>
  <p:sldSz cx="9144000" cy="6858000" type="screen4x3"/>
  <p:notesSz cx="7010400" cy="9296400"/>
  <p:custDataLst>
    <p:tags r:id="rId31"/>
  </p:custDataLst>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onnezhil" initials="S" lastIdx="1" clrIdx="0">
    <p:extLst>
      <p:ext uri="{19B8F6BF-5375-455C-9EA6-DF929625EA0E}">
        <p15:presenceInfo xmlns:p15="http://schemas.microsoft.com/office/powerpoint/2012/main" userId="Ponnezhi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5" autoAdjust="0"/>
    <p:restoredTop sz="86667" autoAdjust="0"/>
  </p:normalViewPr>
  <p:slideViewPr>
    <p:cSldViewPr>
      <p:cViewPr varScale="1">
        <p:scale>
          <a:sx n="101" d="100"/>
          <a:sy n="101" d="100"/>
        </p:scale>
        <p:origin x="191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181"/>
    </p:cViewPr>
  </p:sorterViewPr>
  <p:notesViewPr>
    <p:cSldViewPr>
      <p:cViewPr>
        <p:scale>
          <a:sx n="75" d="100"/>
          <a:sy n="75" d="100"/>
        </p:scale>
        <p:origin x="-732" y="18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0862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4720" y="4416426"/>
            <a:ext cx="5140960" cy="4183063"/>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dirty="0" smtClean="0"/>
              <a:t>Click to edit Master notes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051" name="Rectangle 3"/>
          <p:cNvSpPr>
            <a:spLocks noGrp="1" noRot="1" noChangeAspect="1" noChangeArrowheads="1" noTextEdit="1"/>
          </p:cNvSpPr>
          <p:nvPr>
            <p:ph type="sldImg" idx="2"/>
          </p:nvPr>
        </p:nvSpPr>
        <p:spPr bwMode="auto">
          <a:xfrm>
            <a:off x="1190625" y="703263"/>
            <a:ext cx="4630738" cy="3473450"/>
          </a:xfrm>
          <a:prstGeom prst="rect">
            <a:avLst/>
          </a:prstGeom>
          <a:noFill/>
          <a:ln w="12700">
            <a:solidFill>
              <a:schemeClr val="tx1"/>
            </a:solidFill>
            <a:miter lim="800000"/>
            <a:headEnd/>
            <a:tailEnd/>
          </a:ln>
          <a:effectLst/>
        </p:spPr>
      </p:sp>
      <p:sp>
        <p:nvSpPr>
          <p:cNvPr id="2052" name="Rectangle 4"/>
          <p:cNvSpPr>
            <a:spLocks noChangeArrowheads="1"/>
          </p:cNvSpPr>
          <p:nvPr/>
        </p:nvSpPr>
        <p:spPr bwMode="auto">
          <a:xfrm>
            <a:off x="6543040" y="8896350"/>
            <a:ext cx="395958" cy="306388"/>
          </a:xfrm>
          <a:prstGeom prst="rect">
            <a:avLst/>
          </a:prstGeom>
          <a:noFill/>
          <a:ln w="12700">
            <a:noFill/>
            <a:miter lim="800000"/>
            <a:headEnd/>
            <a:tailEnd/>
          </a:ln>
          <a:effectLst/>
        </p:spPr>
        <p:txBody>
          <a:bodyPr wrap="none" lIns="90488" tIns="44450" rIns="90488" bIns="44450" anchor="ctr">
            <a:spAutoFit/>
          </a:bodyPr>
          <a:lstStyle/>
          <a:p>
            <a:pPr algn="r"/>
            <a:fld id="{A6387FC2-3D27-4F52-9D76-628B6E360B66}" type="slidenum">
              <a:rPr lang="en-US" sz="1400">
                <a:latin typeface="Calibri" panose="020F0502020204030204" pitchFamily="34" charset="0"/>
              </a:rPr>
              <a:pPr algn="r"/>
              <a:t>‹#›</a:t>
            </a:fld>
            <a:endParaRPr lang="en-US" sz="1400" dirty="0">
              <a:latin typeface="Calibri" panose="020F0502020204030204" pitchFamily="34" charset="0"/>
            </a:endParaRPr>
          </a:p>
        </p:txBody>
      </p:sp>
    </p:spTree>
    <p:extLst>
      <p:ext uri="{BB962C8B-B14F-4D97-AF65-F5344CB8AC3E}">
        <p14:creationId xmlns:p14="http://schemas.microsoft.com/office/powerpoint/2010/main" val="16526491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youtube.com/watch?v=46OLt8vsPFU"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cnn.com/video/data/2.0/video/bestoftv/2012/11/21/exp-erin-taxing-the-wealth-to-reduce-inequality-and-avert-fiscal-cliff.cnn.html"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4143587" y="9119173"/>
            <a:ext cx="3169920" cy="480388"/>
          </a:xfrm>
          <a:prstGeom prst="rect">
            <a:avLst/>
          </a:prstGeom>
        </p:spPr>
        <p:txBody>
          <a:bodyPr lIns="94851" tIns="47425" rIns="94851" bIns="47425"/>
          <a:lstStyle/>
          <a:p>
            <a:fld id="{3795C09E-89EC-472A-AE66-F0B7C1C553D3}" type="slidenum">
              <a:rPr lang="en-US" smtClean="0">
                <a:latin typeface="Calibri" panose="020F0502020204030204" pitchFamily="34" charset="0"/>
              </a:rPr>
              <a:pPr/>
              <a:t>1</a:t>
            </a:fld>
            <a:endParaRPr lang="en-US" dirty="0">
              <a:latin typeface="Calibri" panose="020F0502020204030204" pitchFamily="34" charset="0"/>
            </a:endParaRPr>
          </a:p>
        </p:txBody>
      </p:sp>
    </p:spTree>
    <p:extLst>
      <p:ext uri="{BB962C8B-B14F-4D97-AF65-F5344CB8AC3E}">
        <p14:creationId xmlns:p14="http://schemas.microsoft.com/office/powerpoint/2010/main" val="126982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872437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4143375" y="9120188"/>
            <a:ext cx="3170238" cy="479425"/>
          </a:xfrm>
          <a:prstGeom prst="rect">
            <a:avLst/>
          </a:prstGeom>
        </p:spPr>
        <p:txBody>
          <a:bodyPr/>
          <a:lstStyle/>
          <a:p>
            <a:fld id="{3795C09E-89EC-472A-AE66-F0B7C1C553D3}" type="slidenum">
              <a:rPr lang="en-US" smtClean="0">
                <a:latin typeface="Calibri" panose="020F0502020204030204" pitchFamily="34" charset="0"/>
              </a:rPr>
              <a:pPr/>
              <a:t>4</a:t>
            </a:fld>
            <a:endParaRPr lang="en-US" dirty="0">
              <a:latin typeface="Calibri" panose="020F0502020204030204" pitchFamily="34" charset="0"/>
            </a:endParaRPr>
          </a:p>
        </p:txBody>
      </p:sp>
    </p:spTree>
    <p:extLst>
      <p:ext uri="{BB962C8B-B14F-4D97-AF65-F5344CB8AC3E}">
        <p14:creationId xmlns:p14="http://schemas.microsoft.com/office/powerpoint/2010/main" val="2490588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policies</a:t>
            </a:r>
            <a:r>
              <a:rPr lang="en-US" baseline="0" dirty="0" smtClean="0"/>
              <a:t> should be put in place to increase efficiency of vehicles? See introduction part of Chapter 6. </a:t>
            </a:r>
          </a:p>
        </p:txBody>
      </p:sp>
    </p:spTree>
    <p:extLst>
      <p:ext uri="{BB962C8B-B14F-4D97-AF65-F5344CB8AC3E}">
        <p14:creationId xmlns:p14="http://schemas.microsoft.com/office/powerpoint/2010/main" val="716934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82956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89092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405429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6-1</a:t>
            </a:r>
            <a:endParaRPr lang="en-US" dirty="0"/>
          </a:p>
        </p:txBody>
      </p:sp>
    </p:spTree>
    <p:extLst>
      <p:ext uri="{BB962C8B-B14F-4D97-AF65-F5344CB8AC3E}">
        <p14:creationId xmlns:p14="http://schemas.microsoft.com/office/powerpoint/2010/main" val="1213108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143375" y="9120188"/>
            <a:ext cx="3170238" cy="479425"/>
          </a:xfrm>
          <a:prstGeom prst="rect">
            <a:avLst/>
          </a:prstGeom>
          <a:ln/>
        </p:spPr>
        <p:txBody>
          <a:bodyPr/>
          <a:lstStyle/>
          <a:p>
            <a:fld id="{631F1CBE-4005-445E-B864-D6D14BFB68F8}" type="slidenum">
              <a:rPr lang="en-US">
                <a:latin typeface="Calibri" panose="020F0502020204030204" pitchFamily="34" charset="0"/>
              </a:rPr>
              <a:pPr/>
              <a:t>13</a:t>
            </a:fld>
            <a:endParaRPr lang="en-US" dirty="0">
              <a:latin typeface="Calibri" panose="020F0502020204030204" pitchFamily="34" charset="0"/>
            </a:endParaRPr>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122185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ea typeface="+mn-ea"/>
                <a:cs typeface="+mn-cs"/>
              </a:rPr>
              <a:t>Video: </a:t>
            </a:r>
            <a:r>
              <a:rPr lang="en-US" sz="1200" u="sng" kern="1200" dirty="0" smtClean="0">
                <a:solidFill>
                  <a:schemeClr val="tx1"/>
                </a:solidFill>
                <a:effectLst/>
                <a:ea typeface="+mn-ea"/>
                <a:cs typeface="+mn-cs"/>
                <a:hlinkClick r:id="rId3"/>
              </a:rPr>
              <a:t>http://www.youtube.com/watch?v=46OLt8vsPFU</a:t>
            </a:r>
            <a:r>
              <a:rPr lang="en-US" sz="1200" kern="1200" dirty="0" smtClean="0">
                <a:solidFill>
                  <a:schemeClr val="tx1"/>
                </a:solidFill>
                <a:effectLst/>
                <a:ea typeface="+mn-ea"/>
                <a:cs typeface="+mn-cs"/>
              </a:rPr>
              <a:t> “Has President Obama’s foreign policy been effective?” British Broadcast Company (BBC). May 27, 2014.  How should President Obama’s foreign policy be judged?  Has it been effective?  What measures should be used to assess its effectiveness? Troop deployment? Peace? (Time: 2:30)</a:t>
            </a:r>
          </a:p>
          <a:p>
            <a:endParaRPr lang="en-US" dirty="0"/>
          </a:p>
        </p:txBody>
      </p:sp>
    </p:spTree>
    <p:extLst>
      <p:ext uri="{BB962C8B-B14F-4D97-AF65-F5344CB8AC3E}">
        <p14:creationId xmlns:p14="http://schemas.microsoft.com/office/powerpoint/2010/main" val="2546838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i="0" kern="1200" dirty="0" smtClean="0">
              <a:solidFill>
                <a:schemeClr val="tx1"/>
              </a:solidFill>
              <a:ea typeface="+mn-ea"/>
              <a:cs typeface="+mn-cs"/>
            </a:endParaRPr>
          </a:p>
        </p:txBody>
      </p:sp>
    </p:spTree>
    <p:extLst>
      <p:ext uri="{BB962C8B-B14F-4D97-AF65-F5344CB8AC3E}">
        <p14:creationId xmlns:p14="http://schemas.microsoft.com/office/powerpoint/2010/main" val="1081424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ea typeface="+mn-ea"/>
                <a:cs typeface="+mn-cs"/>
              </a:rPr>
              <a:t>Video:  </a:t>
            </a:r>
            <a:r>
              <a:rPr lang="en-US" sz="1200" u="sng" kern="1200" dirty="0" smtClean="0">
                <a:solidFill>
                  <a:schemeClr val="tx1"/>
                </a:solidFill>
                <a:effectLst/>
                <a:ea typeface="+mn-ea"/>
                <a:cs typeface="+mn-cs"/>
                <a:hlinkClick r:id="rId3"/>
              </a:rPr>
              <a:t>http://www.cnn.com/video/data/2.0/video/bestoftv/2012/11/21/exp-erin-taxing-the-wealth-to-reduce-inequality-and-avert-fiscal-cliff.cnn.html</a:t>
            </a:r>
            <a:r>
              <a:rPr lang="en-US" sz="1200" kern="1200" dirty="0" smtClean="0">
                <a:solidFill>
                  <a:schemeClr val="tx1"/>
                </a:solidFill>
                <a:effectLst/>
                <a:ea typeface="+mn-ea"/>
                <a:cs typeface="+mn-cs"/>
              </a:rPr>
              <a:t>  “Economist:  Tax wealth, not income.” CNN Video. November 21, 2012.  Discuss the issue of  equity regarding tax policy.  Would it be more equitable to tax someone’s wealth as opposed to their income?  (Time:  3:23)</a:t>
            </a:r>
          </a:p>
          <a:p>
            <a:endParaRPr lang="en-US" dirty="0" smtClean="0"/>
          </a:p>
        </p:txBody>
      </p:sp>
    </p:spTree>
    <p:extLst>
      <p:ext uri="{BB962C8B-B14F-4D97-AF65-F5344CB8AC3E}">
        <p14:creationId xmlns:p14="http://schemas.microsoft.com/office/powerpoint/2010/main" val="1997119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4143375" y="9120188"/>
            <a:ext cx="3170238" cy="479425"/>
          </a:xfrm>
          <a:prstGeom prst="rect">
            <a:avLst/>
          </a:prstGeom>
          <a:ln/>
        </p:spPr>
        <p:txBody>
          <a:bodyPr/>
          <a:lstStyle/>
          <a:p>
            <a:fld id="{B2116472-F905-41E7-954B-C2AF8E2825F4}" type="slidenum">
              <a:rPr lang="en-US">
                <a:latin typeface="Calibri" panose="020F0502020204030204" pitchFamily="34" charset="0"/>
              </a:rPr>
              <a:pPr/>
              <a:t>17</a:t>
            </a:fld>
            <a:endParaRPr lang="en-US" dirty="0">
              <a:latin typeface="Calibri" panose="020F0502020204030204" pitchFamily="34" charset="0"/>
            </a:endParaRPr>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614062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835478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4179544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33726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Discuss policy implications of the population changes and forecasting social security. </a:t>
            </a:r>
          </a:p>
          <a:p>
            <a:r>
              <a:rPr lang="en-US" dirty="0" smtClean="0"/>
              <a:t>Forecasting example: Social Security</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Impact</a:t>
            </a:r>
            <a:r>
              <a:rPr lang="en-US" baseline="0" dirty="0" smtClean="0"/>
              <a:t> Assessment example: U.S. Population Changes</a:t>
            </a:r>
          </a:p>
          <a:p>
            <a:endParaRPr lang="en-US" baseline="0" dirty="0" smtClean="0"/>
          </a:p>
          <a:p>
            <a:endParaRPr lang="en-US" dirty="0"/>
          </a:p>
        </p:txBody>
      </p:sp>
    </p:spTree>
    <p:extLst>
      <p:ext uri="{BB962C8B-B14F-4D97-AF65-F5344CB8AC3E}">
        <p14:creationId xmlns:p14="http://schemas.microsoft.com/office/powerpoint/2010/main" val="2296897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3115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4062869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628650" y="1"/>
            <a:ext cx="7886700" cy="1295400"/>
          </a:xfrm>
          <a:prstGeom prst="rect">
            <a:avLst/>
          </a:prstGeom>
        </p:spPr>
        <p:txBody>
          <a:bodyPr anchor="ct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3200"/>
            </a:lvl1pPr>
            <a:lvl2pPr>
              <a:defRPr sz="2800"/>
            </a:lvl2pPr>
            <a:lvl3pPr>
              <a:defRPr sz="24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4"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50129114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0"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
        <p:nvSpPr>
          <p:cNvPr id="6" name="Title 1"/>
          <p:cNvSpPr>
            <a:spLocks noGrp="1"/>
          </p:cNvSpPr>
          <p:nvPr>
            <p:ph type="title"/>
          </p:nvPr>
        </p:nvSpPr>
        <p:spPr>
          <a:xfrm>
            <a:off x="628650" y="2286000"/>
            <a:ext cx="7886700" cy="2111829"/>
          </a:xfrm>
          <a:prstGeom prst="rect">
            <a:avLst/>
          </a:prstGeom>
          <a:effectLst>
            <a:outerShdw blurRad="50800" dist="38100" dir="8100000" algn="tr" rotWithShape="0">
              <a:prstClr val="black">
                <a:alpha val="40000"/>
              </a:prstClr>
            </a:outerShdw>
          </a:effectLst>
        </p:spPr>
        <p:txBody>
          <a:bodyPr anchor="ctr"/>
          <a:lstStyle>
            <a:lvl1pPr algn="ctr">
              <a:defRPr sz="46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5327184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295400"/>
          </a:xfrm>
          <a:prstGeom prst="rect">
            <a:avLst/>
          </a:prstGeom>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6423333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1"/>
            <a:ext cx="7886700" cy="1295400"/>
          </a:xfrm>
          <a:prstGeom prst="rect">
            <a:avLst/>
          </a:prstGeom>
        </p:spPr>
        <p:txBody>
          <a:bodyPr anchor="ctr"/>
          <a:lstStyle/>
          <a:p>
            <a:r>
              <a:rPr lang="en-US" smtClean="0"/>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1"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118992225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a:prstGeom prst="rect">
            <a:avLst/>
          </a:prstGeom>
        </p:spPr>
        <p:txBody>
          <a:bodyPr anchor="ctr"/>
          <a:lstStyle/>
          <a:p>
            <a:r>
              <a:rPr lang="en-US" smtClean="0"/>
              <a:t>Click to edit Master title style</a:t>
            </a:r>
            <a:endParaRPr lang="en-US" dirty="0"/>
          </a:p>
        </p:txBody>
      </p:sp>
      <p:sp>
        <p:nvSpPr>
          <p:cNvPr id="6"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7"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2862416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6"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84233090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4291879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284773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a:prstGeom prst="rect">
            <a:avLst/>
          </a:prstGeo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100709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a:prstGeom prst="rect">
            <a:avLst/>
          </a:prstGeom>
        </p:spPr>
        <p:txBody>
          <a:bodyPr anchor="ctr"/>
          <a:lstStyle>
            <a:lvl1pPr>
              <a:defRPr sz="240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030450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a:prstGeom prst="rect">
            <a:avLst/>
          </a:prstGeom>
        </p:spPr>
        <p:txBody>
          <a:bodyPr anchor="ctr"/>
          <a:lstStyle>
            <a:lvl1pPr>
              <a:defRPr sz="33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
        <p:nvSpPr>
          <p:cNvPr id="11"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3"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372667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a:prstGeom prst="rect">
            <a:avLst/>
          </a:prstGeom>
        </p:spPr>
        <p:txBody>
          <a:bodyPr anchor="b">
            <a:normAutofit/>
          </a:bodyPr>
          <a:lstStyle>
            <a:lvl1pPr>
              <a:defRPr sz="4050"/>
            </a:lvl1pPr>
          </a:lstStyle>
          <a:p>
            <a:r>
              <a:rPr lang="en-US" smtClean="0"/>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8"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9"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932695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3"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4"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734976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20121"/>
            <a:ext cx="7886700" cy="1325563"/>
          </a:xfrm>
          <a:prstGeom prst="rect">
            <a:avLst/>
          </a:prstGeom>
        </p:spPr>
        <p:txBody>
          <a:bodyPr anchor="ctr"/>
          <a:lstStyle/>
          <a:p>
            <a:r>
              <a:rPr lang="en-US" smtClean="0"/>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smtClean="0"/>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15"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6"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031147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8"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307653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8"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26859013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57662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0" y="1371600"/>
            <a:ext cx="9144000" cy="1325563"/>
          </a:xfrm>
          <a:effectLst>
            <a:outerShdw blurRad="50800" dist="38100" dir="5400000" algn="t" rotWithShape="0">
              <a:prstClr val="black">
                <a:alpha val="40000"/>
              </a:prstClr>
            </a:outerShdw>
          </a:effectLst>
        </p:spPr>
        <p:txBody>
          <a:bodyPr/>
          <a:lstStyle>
            <a:lvl1pPr algn="ctr">
              <a:defRPr b="1">
                <a:solidFill>
                  <a:srgbClr val="0070C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840000" y="2971799"/>
            <a:ext cx="7675350" cy="3205163"/>
          </a:xfrm>
        </p:spPr>
        <p:txBody>
          <a:bodyPr>
            <a:normAutofit/>
          </a:bodyPr>
          <a:lstStyle>
            <a:lvl1pPr marL="0" indent="0" algn="ctr">
              <a:buNone/>
              <a:defRPr sz="3600" b="1">
                <a:solidFill>
                  <a:schemeClr val="bg1"/>
                </a:solidFill>
              </a:defRPr>
            </a:lvl1pPr>
          </a:lstStyle>
          <a:p>
            <a:pPr lvl="0"/>
            <a:r>
              <a:rPr lang="en-US" dirty="0" smtClean="0"/>
              <a:t>Click to edit Master text styles</a:t>
            </a:r>
          </a:p>
        </p:txBody>
      </p:sp>
      <p:sp>
        <p:nvSpPr>
          <p:cNvPr id="10" name="Rectangle 9"/>
          <p:cNvSpPr/>
          <p:nvPr userDrawn="1"/>
        </p:nvSpPr>
        <p:spPr>
          <a:xfrm>
            <a:off x="0" y="6356351"/>
            <a:ext cx="9144000" cy="513669"/>
          </a:xfrm>
          <a:prstGeom prst="rect">
            <a:avLst/>
          </a:prstGeom>
          <a:solidFill>
            <a:srgbClr val="FFD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Footer Placeholder 4"/>
          <p:cNvSpPr>
            <a:spLocks noGrp="1"/>
          </p:cNvSpPr>
          <p:nvPr>
            <p:ph type="ftr" sz="quarter" idx="11"/>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dirty="0" smtClean="0"/>
              <a:t>Kraft</a:t>
            </a:r>
            <a:r>
              <a:rPr lang="en-US" dirty="0" smtClean="0"/>
              <a:t> and Furlong, Public Policy, 6e, </a:t>
            </a:r>
            <a:r>
              <a:rPr lang="en-IN" dirty="0" smtClean="0"/>
              <a:t>SAGE Publishing, 2018. </a:t>
            </a:r>
            <a:endParaRPr lang="en-US" dirty="0"/>
          </a:p>
        </p:txBody>
      </p:sp>
      <p:sp>
        <p:nvSpPr>
          <p:cNvPr id="12" name="Slide Number Placeholder 5"/>
          <p:cNvSpPr>
            <a:spLocks noGrp="1"/>
          </p:cNvSpPr>
          <p:nvPr>
            <p:ph type="sldNum" sz="quarter" idx="12"/>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114176258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Rectangle 16"/>
          <p:cNvSpPr/>
          <p:nvPr userDrawn="1"/>
        </p:nvSpPr>
        <p:spPr>
          <a:xfrm>
            <a:off x="0" y="6356351"/>
            <a:ext cx="9144000" cy="513669"/>
          </a:xfrm>
          <a:prstGeom prst="rect">
            <a:avLst/>
          </a:prstGeom>
          <a:solidFill>
            <a:srgbClr val="FFD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p:cNvSpPr/>
          <p:nvPr userDrawn="1"/>
        </p:nvSpPr>
        <p:spPr>
          <a:xfrm>
            <a:off x="0" y="-1"/>
            <a:ext cx="9144000" cy="1270681"/>
          </a:xfrm>
          <a:prstGeom prst="rect">
            <a:avLst/>
          </a:prstGeom>
          <a:solidFill>
            <a:srgbClr val="FFD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Footer Placeholder 4"/>
          <p:cNvSpPr>
            <a:spLocks noGrp="1"/>
          </p:cNvSpPr>
          <p:nvPr>
            <p:ph type="ftr" sz="quarter" idx="3"/>
          </p:nvPr>
        </p:nvSpPr>
        <p:spPr>
          <a:xfrm>
            <a:off x="0" y="6416903"/>
            <a:ext cx="9144000" cy="365125"/>
          </a:xfrm>
          <a:prstGeom prst="rect">
            <a:avLst/>
          </a:prstGeom>
        </p:spPr>
        <p:txBody>
          <a:bodyPr/>
          <a:lstStyle>
            <a:lvl1pPr algn="ctr">
              <a:defRPr sz="1600" b="0">
                <a:solidFill>
                  <a:schemeClr val="bg1"/>
                </a:solidFill>
                <a:latin typeface="Calibri" panose="020F0502020204030204" pitchFamily="34" charset="0"/>
              </a:defRPr>
            </a:lvl1pPr>
          </a:lstStyle>
          <a:p>
            <a:r>
              <a:rPr lang="en-IN" smtClean="0"/>
              <a:t>Kraft</a:t>
            </a:r>
            <a:r>
              <a:rPr lang="en-US" dirty="0" smtClean="0"/>
              <a:t> and Furlong, Public Policy, 6e, </a:t>
            </a:r>
            <a:r>
              <a:rPr lang="en-IN" dirty="0" smtClean="0"/>
              <a:t>SAGE Publishing, 2018. </a:t>
            </a:r>
            <a:endParaRPr lang="en-US" dirty="0"/>
          </a:p>
        </p:txBody>
      </p:sp>
      <p:sp>
        <p:nvSpPr>
          <p:cNvPr id="20" name="Slide Number Placeholder 5"/>
          <p:cNvSpPr>
            <a:spLocks noGrp="1"/>
          </p:cNvSpPr>
          <p:nvPr>
            <p:ph type="sldNum" sz="quarter" idx="4"/>
          </p:nvPr>
        </p:nvSpPr>
        <p:spPr>
          <a:xfrm>
            <a:off x="6934200" y="6416903"/>
            <a:ext cx="2057400" cy="365125"/>
          </a:xfrm>
          <a:prstGeom prst="rect">
            <a:avLst/>
          </a:prstGeom>
        </p:spPr>
        <p:txBody>
          <a:bodyPr/>
          <a:lstStyle>
            <a:lvl1pPr algn="r">
              <a:defRPr sz="1600" b="1">
                <a:solidFill>
                  <a:schemeClr val="bg1"/>
                </a:solidFill>
                <a:latin typeface="Calibri" panose="020F0502020204030204" pitchFamily="34" charset="0"/>
              </a:defRPr>
            </a:lvl1pPr>
          </a:lstStyle>
          <a:p>
            <a:fld id="{35100B4B-F5D2-44DD-9A19-A980681504E0}" type="slidenum">
              <a:rPr lang="en-US" smtClean="0"/>
              <a:pPr/>
              <a:t>‹#›</a:t>
            </a:fld>
            <a:endParaRPr lang="en-US" dirty="0"/>
          </a:p>
        </p:txBody>
      </p:sp>
    </p:spTree>
    <p:extLst>
      <p:ext uri="{BB962C8B-B14F-4D97-AF65-F5344CB8AC3E}">
        <p14:creationId xmlns:p14="http://schemas.microsoft.com/office/powerpoint/2010/main" val="3079953508"/>
      </p:ext>
    </p:extLst>
  </p:cSld>
  <p:clrMap bg1="dk1" tx1="lt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Lst>
  <p:timing>
    <p:tnLst>
      <p:par>
        <p:cTn id="1" dur="indefinite" restart="never" nodeType="tmRoot"/>
      </p:par>
    </p:tnLst>
  </p:timing>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Calibri" panose="020F0502020204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1621"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44526768"/>
      </p:ext>
    </p:extLst>
  </p:cSld>
  <p:clrMap bg1="dk1" tx1="lt1" bg2="dk2" tx2="lt2" accent1="accent1" accent2="accent2" accent3="accent3" accent4="accent4" accent5="accent5" accent6="accent6" hlink="hlink" folHlink="folHlink"/>
  <p:sldLayoutIdLst>
    <p:sldLayoutId id="2147483709" r:id="rId1"/>
    <p:sldLayoutId id="2147483710" r:id="rId2"/>
  </p:sldLayoutIdLst>
  <p:timing>
    <p:tnLst>
      <p:par>
        <p:cTn id="1" dur="indefinite" restart="never" nodeType="tmRoot"/>
      </p:par>
    </p:tnLst>
  </p:timing>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Calibri" panose="020F0502020204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hyperlink" Target="http://www.cnn.com/video/data/2.0/video/bestoftv/2012/11/21/exp-erin-taxing-the-wealth-to-reduce-inequality-and-avert-fiscal-cliff.cnn.html"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3" Type="http://schemas.openxmlformats.org/officeDocument/2006/relationships/hyperlink" Target="https://www.healthcare.gov/" TargetMode="Externa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6946547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Chapter </a:t>
            </a:r>
            <a:r>
              <a:rPr lang="en-IN" dirty="0" smtClean="0"/>
              <a:t>6</a:t>
            </a:r>
            <a:endParaRPr lang="en-IN" dirty="0"/>
          </a:p>
        </p:txBody>
      </p:sp>
      <p:sp>
        <p:nvSpPr>
          <p:cNvPr id="3" name="Content Placeholder 2"/>
          <p:cNvSpPr>
            <a:spLocks noGrp="1"/>
          </p:cNvSpPr>
          <p:nvPr>
            <p:ph idx="1"/>
          </p:nvPr>
        </p:nvSpPr>
        <p:spPr/>
        <p:txBody>
          <a:bodyPr/>
          <a:lstStyle/>
          <a:p>
            <a:pPr fontAlgn="auto">
              <a:spcAft>
                <a:spcPts val="0"/>
              </a:spcAft>
            </a:pPr>
            <a:r>
              <a:rPr lang="en-US" dirty="0"/>
              <a:t>Assessing Policy Alternatives</a:t>
            </a:r>
          </a:p>
        </p:txBody>
      </p:sp>
      <p:sp>
        <p:nvSpPr>
          <p:cNvPr id="5" name="Footer Placeholder 4"/>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6" name="Slide Number Placeholder 5"/>
          <p:cNvSpPr>
            <a:spLocks noGrp="1"/>
          </p:cNvSpPr>
          <p:nvPr>
            <p:ph type="sldNum" sz="quarter" idx="12"/>
          </p:nvPr>
        </p:nvSpPr>
        <p:spPr/>
        <p:txBody>
          <a:bodyPr/>
          <a:lstStyle/>
          <a:p>
            <a:fld id="{35100B4B-F5D2-44DD-9A19-A980681504E0}" type="slidenum">
              <a:rPr lang="en-US" smtClean="0"/>
              <a:pPr/>
              <a:t>2</a:t>
            </a:fld>
            <a:endParaRPr lang="en-US" dirty="0"/>
          </a:p>
        </p:txBody>
      </p:sp>
    </p:spTree>
    <p:extLst>
      <p:ext uri="{BB962C8B-B14F-4D97-AF65-F5344CB8AC3E}">
        <p14:creationId xmlns:p14="http://schemas.microsoft.com/office/powerpoint/2010/main" val="3402561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b="1" dirty="0" smtClean="0">
                <a:solidFill>
                  <a:schemeClr val="bg1"/>
                </a:solidFill>
              </a:rPr>
              <a:t>Introduction </a:t>
            </a:r>
            <a:endParaRPr lang="en-US" b="1" dirty="0">
              <a:solidFill>
                <a:schemeClr val="bg1"/>
              </a:solidFill>
            </a:endParaRPr>
          </a:p>
        </p:txBody>
      </p:sp>
      <p:sp>
        <p:nvSpPr>
          <p:cNvPr id="10243" name="Rectangle 3"/>
          <p:cNvSpPr>
            <a:spLocks noGrp="1" noChangeArrowheads="1"/>
          </p:cNvSpPr>
          <p:nvPr>
            <p:ph idx="1"/>
          </p:nvPr>
        </p:nvSpPr>
        <p:spPr/>
        <p:txBody>
          <a:bodyPr>
            <a:normAutofit/>
          </a:bodyPr>
          <a:lstStyle/>
          <a:p>
            <a:pPr>
              <a:defRPr/>
            </a:pPr>
            <a:r>
              <a:rPr lang="en-US" sz="3200" dirty="0" smtClean="0">
                <a:solidFill>
                  <a:schemeClr val="bg1"/>
                </a:solidFill>
              </a:rPr>
              <a:t>How do policy makers use criteria to evaluate the alternatives? </a:t>
            </a:r>
          </a:p>
          <a:p>
            <a:pPr>
              <a:defRPr/>
            </a:pPr>
            <a:r>
              <a:rPr lang="en-US" sz="3200" dirty="0" smtClean="0">
                <a:solidFill>
                  <a:schemeClr val="bg1"/>
                </a:solidFill>
              </a:rPr>
              <a:t>Which evaluative criteria are typically used? </a:t>
            </a:r>
          </a:p>
          <a:p>
            <a:pPr>
              <a:defRPr/>
            </a:pPr>
            <a:r>
              <a:rPr lang="en-US" sz="3200" dirty="0" smtClean="0">
                <a:solidFill>
                  <a:schemeClr val="bg1"/>
                </a:solidFill>
              </a:rPr>
              <a:t>What methods do policy analysts use to research the likely impacts of alternatives? </a:t>
            </a:r>
            <a:endParaRPr lang="en-US" sz="3200" dirty="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3</a:t>
            </a:fld>
            <a:endParaRPr lang="en-US" dirty="0"/>
          </a:p>
        </p:txBody>
      </p:sp>
    </p:spTree>
    <p:custDataLst>
      <p:tags r:id="rId1"/>
    </p:custDataLst>
    <p:extLst>
      <p:ext uri="{BB962C8B-B14F-4D97-AF65-F5344CB8AC3E}">
        <p14:creationId xmlns:p14="http://schemas.microsoft.com/office/powerpoint/2010/main" val="29136582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r>
              <a:rPr lang="en-US" b="1" dirty="0" smtClean="0">
                <a:solidFill>
                  <a:schemeClr val="bg1"/>
                </a:solidFill>
              </a:rPr>
              <a:t>Review:  Steps in the Policy Analysis Process</a:t>
            </a:r>
            <a:endParaRPr lang="en-US" b="1" dirty="0">
              <a:solidFill>
                <a:schemeClr val="bg1"/>
              </a:solidFill>
            </a:endParaRPr>
          </a:p>
        </p:txBody>
      </p:sp>
      <p:sp>
        <p:nvSpPr>
          <p:cNvPr id="6147" name="Rectangle 3"/>
          <p:cNvSpPr>
            <a:spLocks noGrp="1" noChangeArrowheads="1"/>
          </p:cNvSpPr>
          <p:nvPr>
            <p:ph idx="1"/>
          </p:nvPr>
        </p:nvSpPr>
        <p:spPr/>
        <p:txBody>
          <a:bodyPr>
            <a:noAutofit/>
          </a:bodyPr>
          <a:lstStyle/>
          <a:p>
            <a:pPr>
              <a:buSzPct val="90000"/>
            </a:pPr>
            <a:r>
              <a:rPr lang="en-US" sz="3400" dirty="0" smtClean="0">
                <a:solidFill>
                  <a:schemeClr val="bg1"/>
                </a:solidFill>
              </a:rPr>
              <a:t> Define </a:t>
            </a:r>
            <a:r>
              <a:rPr lang="en-US" sz="3400" dirty="0">
                <a:solidFill>
                  <a:schemeClr val="bg1"/>
                </a:solidFill>
              </a:rPr>
              <a:t>and analyze the </a:t>
            </a:r>
            <a:r>
              <a:rPr lang="en-US" sz="3400" dirty="0" smtClean="0">
                <a:solidFill>
                  <a:schemeClr val="bg1"/>
                </a:solidFill>
              </a:rPr>
              <a:t>problem</a:t>
            </a:r>
            <a:endParaRPr lang="en-US" sz="3400" dirty="0">
              <a:solidFill>
                <a:schemeClr val="bg1"/>
              </a:solidFill>
            </a:endParaRPr>
          </a:p>
          <a:p>
            <a:pPr>
              <a:buSzPct val="90000"/>
            </a:pPr>
            <a:r>
              <a:rPr lang="en-US" sz="3400" dirty="0" smtClean="0">
                <a:solidFill>
                  <a:schemeClr val="bg1"/>
                </a:solidFill>
              </a:rPr>
              <a:t> Construct </a:t>
            </a:r>
            <a:r>
              <a:rPr lang="en-US" sz="3400" dirty="0">
                <a:solidFill>
                  <a:schemeClr val="bg1"/>
                </a:solidFill>
              </a:rPr>
              <a:t>policy </a:t>
            </a:r>
            <a:r>
              <a:rPr lang="en-US" sz="3400" dirty="0" smtClean="0">
                <a:solidFill>
                  <a:schemeClr val="bg1"/>
                </a:solidFill>
              </a:rPr>
              <a:t>alternatives</a:t>
            </a:r>
          </a:p>
          <a:p>
            <a:pPr>
              <a:buSzPct val="90000"/>
            </a:pPr>
            <a:r>
              <a:rPr lang="en-US" sz="3400" dirty="0" smtClean="0">
                <a:solidFill>
                  <a:schemeClr val="bg1"/>
                </a:solidFill>
              </a:rPr>
              <a:t> Develop  evaluative  criteria</a:t>
            </a:r>
          </a:p>
          <a:p>
            <a:pPr>
              <a:buSzPct val="90000"/>
            </a:pPr>
            <a:r>
              <a:rPr lang="en-US" sz="3400" dirty="0" smtClean="0">
                <a:solidFill>
                  <a:schemeClr val="bg1"/>
                </a:solidFill>
              </a:rPr>
              <a:t> Assess policy alternatives</a:t>
            </a:r>
          </a:p>
          <a:p>
            <a:pPr>
              <a:buSzPct val="90000"/>
            </a:pPr>
            <a:r>
              <a:rPr lang="en-US" sz="3400" dirty="0" smtClean="0">
                <a:solidFill>
                  <a:schemeClr val="bg1"/>
                </a:solidFill>
              </a:rPr>
              <a:t> Draw conclusions</a:t>
            </a: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4</a:t>
            </a:fld>
            <a:endParaRPr lang="en-US" dirty="0"/>
          </a:p>
        </p:txBody>
      </p:sp>
    </p:spTree>
    <p:custDataLst>
      <p:tags r:id="rId1"/>
    </p:custDataLst>
    <p:extLst>
      <p:ext uri="{BB962C8B-B14F-4D97-AF65-F5344CB8AC3E}">
        <p14:creationId xmlns:p14="http://schemas.microsoft.com/office/powerpoint/2010/main" val="765501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Develop Evaluative Criteria</a:t>
            </a:r>
            <a:endParaRPr lang="en-US" b="1" dirty="0">
              <a:solidFill>
                <a:schemeClr val="bg1"/>
              </a:solidFill>
            </a:endParaRPr>
          </a:p>
        </p:txBody>
      </p:sp>
      <p:sp>
        <p:nvSpPr>
          <p:cNvPr id="3" name="Content Placeholder 2"/>
          <p:cNvSpPr>
            <a:spLocks noGrp="1"/>
          </p:cNvSpPr>
          <p:nvPr>
            <p:ph idx="1"/>
          </p:nvPr>
        </p:nvSpPr>
        <p:spPr/>
        <p:txBody>
          <a:bodyPr>
            <a:normAutofit/>
          </a:bodyPr>
          <a:lstStyle/>
          <a:p>
            <a:r>
              <a:rPr lang="en-US" sz="3200" b="1" dirty="0" smtClean="0">
                <a:solidFill>
                  <a:schemeClr val="bg1"/>
                </a:solidFill>
              </a:rPr>
              <a:t>How should we choose the proper policy action(s)?</a:t>
            </a:r>
          </a:p>
          <a:p>
            <a:r>
              <a:rPr lang="en-US" sz="3200" b="1" dirty="0" smtClean="0">
                <a:solidFill>
                  <a:schemeClr val="bg1"/>
                </a:solidFill>
              </a:rPr>
              <a:t>On what basis should we make our choice?</a:t>
            </a:r>
          </a:p>
          <a:p>
            <a:r>
              <a:rPr lang="en-US" sz="3200" b="1" dirty="0" smtClean="0">
                <a:solidFill>
                  <a:schemeClr val="bg1"/>
                </a:solidFill>
              </a:rPr>
              <a:t>What is an alternative likely to cost? </a:t>
            </a:r>
          </a:p>
          <a:p>
            <a:r>
              <a:rPr lang="en-US" sz="3200" b="1" dirty="0" smtClean="0">
                <a:solidFill>
                  <a:schemeClr val="bg1"/>
                </a:solidFill>
              </a:rPr>
              <a:t>Will the proposal be politically feasible?  </a:t>
            </a:r>
            <a:endParaRPr lang="en-US" sz="3200" b="1" dirty="0">
              <a:solidFill>
                <a:schemeClr val="bg1"/>
              </a:solidFill>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5</a:t>
            </a:fld>
            <a:endParaRPr lang="en-US" dirty="0"/>
          </a:p>
        </p:txBody>
      </p:sp>
    </p:spTree>
    <p:extLst>
      <p:ext uri="{BB962C8B-B14F-4D97-AF65-F5344CB8AC3E}">
        <p14:creationId xmlns:p14="http://schemas.microsoft.com/office/powerpoint/2010/main" val="2448064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Obama’s Fuel Efficiency Policies</a:t>
            </a:r>
            <a:endParaRPr lang="en-US" b="1" dirty="0">
              <a:solidFill>
                <a:schemeClr val="bg1"/>
              </a:solidFill>
            </a:endParaRPr>
          </a:p>
        </p:txBody>
      </p:sp>
      <p:sp>
        <p:nvSpPr>
          <p:cNvPr id="3" name="Content Placeholder 2"/>
          <p:cNvSpPr>
            <a:spLocks noGrp="1"/>
          </p:cNvSpPr>
          <p:nvPr>
            <p:ph idx="1"/>
          </p:nvPr>
        </p:nvSpPr>
        <p:spPr/>
        <p:txBody>
          <a:bodyPr/>
          <a:lstStyle/>
          <a:p>
            <a:r>
              <a:rPr lang="en-US" sz="3400" dirty="0">
                <a:solidFill>
                  <a:schemeClr val="bg1"/>
                </a:solidFill>
              </a:rPr>
              <a:t>What policies should be put in place to increase efficiency of vehicles? </a:t>
            </a: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6</a:t>
            </a:fld>
            <a:endParaRPr lang="en-US" dirty="0"/>
          </a:p>
        </p:txBody>
      </p:sp>
    </p:spTree>
    <p:extLst>
      <p:ext uri="{BB962C8B-B14F-4D97-AF65-F5344CB8AC3E}">
        <p14:creationId xmlns:p14="http://schemas.microsoft.com/office/powerpoint/2010/main" val="35819110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a:solidFill>
                  <a:schemeClr val="bg1"/>
                </a:solidFill>
              </a:rPr>
              <a:t>How </a:t>
            </a:r>
            <a:r>
              <a:rPr lang="en-US" b="1" dirty="0" smtClean="0">
                <a:solidFill>
                  <a:schemeClr val="bg1"/>
                </a:solidFill>
              </a:rPr>
              <a:t>Do Policy Makers Use Criteria to Select Policies? </a:t>
            </a:r>
            <a:endParaRPr lang="en-US" b="1" dirty="0">
              <a:solidFill>
                <a:schemeClr val="bg1"/>
              </a:solidFill>
            </a:endParaRPr>
          </a:p>
        </p:txBody>
      </p:sp>
      <p:sp>
        <p:nvSpPr>
          <p:cNvPr id="5" name="Subtitle 4"/>
          <p:cNvSpPr>
            <a:spLocks noGrp="1"/>
          </p:cNvSpPr>
          <p:nvPr>
            <p:ph idx="1"/>
          </p:nvPr>
        </p:nvSpPr>
        <p:spPr/>
        <p:txBody>
          <a:bodyPr>
            <a:noAutofit/>
          </a:bodyPr>
          <a:lstStyle/>
          <a:p>
            <a:r>
              <a:rPr lang="en-US" dirty="0" smtClean="0">
                <a:solidFill>
                  <a:schemeClr val="bg1"/>
                </a:solidFill>
              </a:rPr>
              <a:t>Choosing the Appropriate Policy Alternative</a:t>
            </a:r>
            <a:endParaRPr lang="en-US" dirty="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7</a:t>
            </a:fld>
            <a:endParaRPr lang="en-US" dirty="0"/>
          </a:p>
        </p:txBody>
      </p:sp>
    </p:spTree>
    <p:extLst>
      <p:ext uri="{BB962C8B-B14F-4D97-AF65-F5344CB8AC3E}">
        <p14:creationId xmlns:p14="http://schemas.microsoft.com/office/powerpoint/2010/main" val="17512778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bg1"/>
                </a:solidFill>
              </a:rPr>
              <a:t>How Do You Make an Important Decision?  </a:t>
            </a:r>
            <a:endParaRPr lang="en-US" b="1" dirty="0">
              <a:solidFill>
                <a:schemeClr val="bg1"/>
              </a:solidFill>
            </a:endParaRPr>
          </a:p>
        </p:txBody>
      </p:sp>
      <p:sp>
        <p:nvSpPr>
          <p:cNvPr id="3" name="Content Placeholder 2"/>
          <p:cNvSpPr>
            <a:spLocks noGrp="1"/>
          </p:cNvSpPr>
          <p:nvPr>
            <p:ph idx="1"/>
          </p:nvPr>
        </p:nvSpPr>
        <p:spPr>
          <a:xfrm>
            <a:off x="840000" y="1668462"/>
            <a:ext cx="6627600" cy="4351338"/>
          </a:xfrm>
        </p:spPr>
        <p:txBody>
          <a:bodyPr>
            <a:normAutofit/>
          </a:bodyPr>
          <a:lstStyle/>
          <a:p>
            <a:pPr>
              <a:buSzPct val="60000"/>
              <a:buFont typeface="Calibri" panose="020F0502020204030204" pitchFamily="34" charset="0"/>
              <a:buChar char="●"/>
            </a:pPr>
            <a:r>
              <a:rPr lang="en-US" sz="3200" dirty="0" smtClean="0">
                <a:solidFill>
                  <a:schemeClr val="bg1"/>
                </a:solidFill>
              </a:rPr>
              <a:t> Car to purchase</a:t>
            </a:r>
          </a:p>
          <a:p>
            <a:pPr>
              <a:buSzPct val="60000"/>
              <a:buFont typeface="Calibri" panose="020F0502020204030204" pitchFamily="34" charset="0"/>
              <a:buChar char="●"/>
            </a:pPr>
            <a:r>
              <a:rPr lang="en-US" sz="3200" dirty="0" smtClean="0">
                <a:solidFill>
                  <a:schemeClr val="bg1"/>
                </a:solidFill>
              </a:rPr>
              <a:t> College to attend</a:t>
            </a:r>
          </a:p>
          <a:p>
            <a:pPr>
              <a:buSzPct val="60000"/>
              <a:buFont typeface="Calibri" panose="020F0502020204030204" pitchFamily="34" charset="0"/>
              <a:buChar char="●"/>
            </a:pPr>
            <a:r>
              <a:rPr lang="en-US" sz="3200" dirty="0" smtClean="0">
                <a:solidFill>
                  <a:schemeClr val="bg1"/>
                </a:solidFill>
              </a:rPr>
              <a:t> Recipient of award</a:t>
            </a: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8</a:t>
            </a:fld>
            <a:endParaRPr lang="en-US" dirty="0"/>
          </a:p>
        </p:txBody>
      </p:sp>
    </p:spTree>
    <p:custDataLst>
      <p:tags r:id="rId1"/>
    </p:custDataLst>
    <p:extLst>
      <p:ext uri="{BB962C8B-B14F-4D97-AF65-F5344CB8AC3E}">
        <p14:creationId xmlns:p14="http://schemas.microsoft.com/office/powerpoint/2010/main" val="215882977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Evaluative Criteria</a:t>
            </a:r>
            <a:endParaRPr lang="en-US" b="1" dirty="0">
              <a:solidFill>
                <a:schemeClr val="bg1"/>
              </a:solidFill>
            </a:endParaRPr>
          </a:p>
        </p:txBody>
      </p:sp>
      <p:sp>
        <p:nvSpPr>
          <p:cNvPr id="3" name="Content Placeholder 2"/>
          <p:cNvSpPr>
            <a:spLocks noGrp="1"/>
          </p:cNvSpPr>
          <p:nvPr>
            <p:ph idx="1"/>
          </p:nvPr>
        </p:nvSpPr>
        <p:spPr/>
        <p:txBody>
          <a:bodyPr/>
          <a:lstStyle/>
          <a:p>
            <a:pPr>
              <a:buSzPct val="100000"/>
            </a:pPr>
            <a:r>
              <a:rPr lang="en-US" sz="3200" dirty="0" smtClean="0">
                <a:solidFill>
                  <a:schemeClr val="bg1"/>
                </a:solidFill>
              </a:rPr>
              <a:t> Standards on which you </a:t>
            </a:r>
            <a:r>
              <a:rPr lang="en-US" sz="3200" dirty="0">
                <a:solidFill>
                  <a:schemeClr val="bg1"/>
                </a:solidFill>
              </a:rPr>
              <a:t>will make </a:t>
            </a:r>
            <a:r>
              <a:rPr lang="en-US" sz="3200" dirty="0" smtClean="0">
                <a:solidFill>
                  <a:schemeClr val="bg1"/>
                </a:solidFill>
              </a:rPr>
              <a:t>comparisons</a:t>
            </a:r>
          </a:p>
          <a:p>
            <a:pPr>
              <a:buSzPct val="100000"/>
            </a:pPr>
            <a:r>
              <a:rPr lang="en-US" sz="3200" dirty="0" smtClean="0">
                <a:solidFill>
                  <a:schemeClr val="bg1"/>
                </a:solidFill>
              </a:rPr>
              <a:t> Key aspects or factors to examine</a:t>
            </a:r>
          </a:p>
          <a:p>
            <a:pPr>
              <a:buSzPct val="100000"/>
            </a:pPr>
            <a:r>
              <a:rPr lang="en-US" sz="3200" dirty="0" smtClean="0">
                <a:solidFill>
                  <a:schemeClr val="bg1"/>
                </a:solidFill>
              </a:rPr>
              <a:t> Apply the same criteria for a given policy problem for which alternatives are proposed</a:t>
            </a:r>
            <a:endParaRPr lang="en-US" sz="3200" dirty="0">
              <a:solidFill>
                <a:schemeClr val="bg1"/>
              </a:solidFill>
            </a:endParaRPr>
          </a:p>
          <a:p>
            <a:pPr>
              <a:buSzPct val="100000"/>
            </a:pPr>
            <a:r>
              <a:rPr lang="en-US" sz="3200" dirty="0" smtClean="0">
                <a:solidFill>
                  <a:schemeClr val="bg1"/>
                </a:solidFill>
              </a:rPr>
              <a:t> Several </a:t>
            </a:r>
            <a:r>
              <a:rPr lang="en-US" sz="3200" dirty="0">
                <a:solidFill>
                  <a:schemeClr val="bg1"/>
                </a:solidFill>
              </a:rPr>
              <a:t>criteria are commonly used for every </a:t>
            </a:r>
            <a:r>
              <a:rPr lang="en-US" sz="3200" dirty="0" smtClean="0">
                <a:solidFill>
                  <a:schemeClr val="bg1"/>
                </a:solidFill>
              </a:rPr>
              <a:t>decision</a:t>
            </a:r>
            <a:endParaRPr lang="en-US" sz="3200" dirty="0">
              <a:solidFill>
                <a:schemeClr val="bg1"/>
              </a:solidFill>
            </a:endParaRPr>
          </a:p>
          <a:p>
            <a:pPr>
              <a:buSzPct val="100000"/>
            </a:pPr>
            <a:endParaRPr lang="en-US" dirty="0"/>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9</a:t>
            </a:fld>
            <a:endParaRPr lang="en-US" dirty="0"/>
          </a:p>
        </p:txBody>
      </p:sp>
    </p:spTree>
    <p:extLst>
      <p:ext uri="{BB962C8B-B14F-4D97-AF65-F5344CB8AC3E}">
        <p14:creationId xmlns:p14="http://schemas.microsoft.com/office/powerpoint/2010/main" val="10470386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Why Are Criteria Used?</a:t>
            </a:r>
            <a:endParaRPr lang="en-US" b="1" dirty="0">
              <a:solidFill>
                <a:schemeClr val="bg1"/>
              </a:solidFill>
            </a:endParaRPr>
          </a:p>
        </p:txBody>
      </p:sp>
      <p:sp>
        <p:nvSpPr>
          <p:cNvPr id="3" name="Content Placeholder 2"/>
          <p:cNvSpPr>
            <a:spLocks noGrp="1"/>
          </p:cNvSpPr>
          <p:nvPr>
            <p:ph idx="1"/>
          </p:nvPr>
        </p:nvSpPr>
        <p:spPr/>
        <p:txBody>
          <a:bodyPr>
            <a:normAutofit/>
          </a:bodyPr>
          <a:lstStyle/>
          <a:p>
            <a:pPr>
              <a:buSzPct val="100000"/>
            </a:pPr>
            <a:r>
              <a:rPr lang="en-US" sz="3200" dirty="0" smtClean="0">
                <a:solidFill>
                  <a:schemeClr val="bg1"/>
                </a:solidFill>
              </a:rPr>
              <a:t> </a:t>
            </a:r>
            <a:r>
              <a:rPr lang="en-US" sz="3200" b="1" dirty="0" smtClean="0">
                <a:solidFill>
                  <a:schemeClr val="bg1"/>
                </a:solidFill>
              </a:rPr>
              <a:t>Policy decisions are complicated</a:t>
            </a:r>
          </a:p>
          <a:p>
            <a:pPr lvl="1">
              <a:buSzPct val="100000"/>
            </a:pPr>
            <a:r>
              <a:rPr lang="en-US" sz="2800" dirty="0" smtClean="0">
                <a:solidFill>
                  <a:schemeClr val="bg1"/>
                </a:solidFill>
              </a:rPr>
              <a:t> Criteria focus you on what’s important</a:t>
            </a:r>
          </a:p>
          <a:p>
            <a:pPr lvl="1">
              <a:buSzPct val="100000"/>
            </a:pPr>
            <a:r>
              <a:rPr lang="en-US" sz="2800" dirty="0" smtClean="0">
                <a:solidFill>
                  <a:schemeClr val="bg1"/>
                </a:solidFill>
              </a:rPr>
              <a:t> Criteria organize your thinking</a:t>
            </a:r>
          </a:p>
          <a:p>
            <a:pPr>
              <a:buSzPct val="100000"/>
            </a:pPr>
            <a:r>
              <a:rPr lang="en-US" sz="3200" dirty="0" smtClean="0">
                <a:solidFill>
                  <a:schemeClr val="bg1"/>
                </a:solidFill>
              </a:rPr>
              <a:t> </a:t>
            </a:r>
            <a:r>
              <a:rPr lang="en-US" sz="3200" b="1" dirty="0" smtClean="0">
                <a:solidFill>
                  <a:schemeClr val="bg1"/>
                </a:solidFill>
              </a:rPr>
              <a:t>Using criteria leads to better decisions</a:t>
            </a:r>
          </a:p>
          <a:p>
            <a:pPr>
              <a:buSzPct val="100000"/>
            </a:pPr>
            <a:r>
              <a:rPr lang="en-US" sz="3200" b="1" dirty="0" smtClean="0">
                <a:solidFill>
                  <a:schemeClr val="bg1"/>
                </a:solidFill>
              </a:rPr>
              <a:t> For a given decision: </a:t>
            </a:r>
          </a:p>
          <a:p>
            <a:pPr lvl="1">
              <a:buSzPct val="100000"/>
            </a:pPr>
            <a:r>
              <a:rPr lang="en-US" sz="2800" i="1" dirty="0" smtClean="0">
                <a:solidFill>
                  <a:schemeClr val="bg1"/>
                </a:solidFill>
              </a:rPr>
              <a:t> . . .</a:t>
            </a:r>
            <a:r>
              <a:rPr lang="en-US" sz="2800" dirty="0" smtClean="0">
                <a:solidFill>
                  <a:schemeClr val="bg1"/>
                </a:solidFill>
              </a:rPr>
              <a:t>“determine which criteria are most important and then rank policy alternatives from best to worst.”  (Kraft/Furlong, 2015)</a:t>
            </a: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10</a:t>
            </a:fld>
            <a:endParaRPr lang="en-US" dirty="0"/>
          </a:p>
        </p:txBody>
      </p:sp>
    </p:spTree>
    <p:custDataLst>
      <p:tags r:id="rId1"/>
    </p:custDataLst>
    <p:extLst>
      <p:ext uri="{BB962C8B-B14F-4D97-AF65-F5344CB8AC3E}">
        <p14:creationId xmlns:p14="http://schemas.microsoft.com/office/powerpoint/2010/main" val="190164493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a:solidFill>
                  <a:schemeClr val="bg1"/>
                </a:solidFill>
              </a:rPr>
              <a:t>Which </a:t>
            </a:r>
            <a:r>
              <a:rPr lang="en-US" b="1" dirty="0" smtClean="0">
                <a:solidFill>
                  <a:schemeClr val="bg1"/>
                </a:solidFill>
              </a:rPr>
              <a:t>Evaluative Criteria</a:t>
            </a:r>
            <a:r>
              <a:rPr lang="en-US" b="1" dirty="0">
                <a:solidFill>
                  <a:schemeClr val="bg1"/>
                </a:solidFill>
              </a:rPr>
              <a:t> </a:t>
            </a:r>
            <a:r>
              <a:rPr lang="en-US" b="1" dirty="0" smtClean="0">
                <a:solidFill>
                  <a:schemeClr val="bg1"/>
                </a:solidFill>
              </a:rPr>
              <a:t>Are </a:t>
            </a:r>
            <a:r>
              <a:rPr lang="en-US" b="1" dirty="0">
                <a:solidFill>
                  <a:schemeClr val="bg1"/>
                </a:solidFill>
              </a:rPr>
              <a:t>T</a:t>
            </a:r>
            <a:r>
              <a:rPr lang="en-US" b="1" dirty="0" smtClean="0">
                <a:solidFill>
                  <a:schemeClr val="bg1"/>
                </a:solidFill>
              </a:rPr>
              <a:t>ypically </a:t>
            </a:r>
            <a:r>
              <a:rPr lang="en-US" b="1" dirty="0">
                <a:solidFill>
                  <a:schemeClr val="bg1"/>
                </a:solidFill>
              </a:rPr>
              <a:t>U</a:t>
            </a:r>
            <a:r>
              <a:rPr lang="en-US" b="1" dirty="0" smtClean="0">
                <a:solidFill>
                  <a:schemeClr val="bg1"/>
                </a:solidFill>
              </a:rPr>
              <a:t>sed</a:t>
            </a:r>
            <a:r>
              <a:rPr lang="en-US" b="1" dirty="0">
                <a:solidFill>
                  <a:schemeClr val="bg1"/>
                </a:solidFill>
              </a:rPr>
              <a:t>? </a:t>
            </a:r>
          </a:p>
        </p:txBody>
      </p:sp>
      <p:sp>
        <p:nvSpPr>
          <p:cNvPr id="5" name="Subtitle 4"/>
          <p:cNvSpPr>
            <a:spLocks noGrp="1"/>
          </p:cNvSpPr>
          <p:nvPr>
            <p:ph idx="1"/>
          </p:nvPr>
        </p:nvSpPr>
        <p:spPr/>
        <p:txBody>
          <a:bodyPr>
            <a:normAutofit/>
          </a:bodyPr>
          <a:lstStyle/>
          <a:p>
            <a:r>
              <a:rPr lang="en-US" sz="3200" dirty="0" smtClean="0">
                <a:solidFill>
                  <a:schemeClr val="bg1"/>
                </a:solidFill>
              </a:rPr>
              <a:t>Effectiveness, efficiency</a:t>
            </a:r>
            <a:endParaRPr lang="en-US" sz="3200" dirty="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11</a:t>
            </a:fld>
            <a:endParaRPr lang="en-US" dirty="0"/>
          </a:p>
        </p:txBody>
      </p:sp>
    </p:spTree>
    <p:extLst>
      <p:ext uri="{BB962C8B-B14F-4D97-AF65-F5344CB8AC3E}">
        <p14:creationId xmlns:p14="http://schemas.microsoft.com/office/powerpoint/2010/main" val="1939378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797032" y="-739290"/>
            <a:ext cx="5998078" cy="8086258"/>
          </a:xfrm>
          <a:prstGeom prst="rect">
            <a:avLst/>
          </a:prstGeom>
        </p:spPr>
      </p:pic>
      <p:sp>
        <p:nvSpPr>
          <p:cNvPr id="5" name="Footer Placeholder 4"/>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6" name="Slide Number Placeholder 5"/>
          <p:cNvSpPr>
            <a:spLocks noGrp="1"/>
          </p:cNvSpPr>
          <p:nvPr>
            <p:ph type="sldNum" sz="quarter" idx="12"/>
          </p:nvPr>
        </p:nvSpPr>
        <p:spPr/>
        <p:txBody>
          <a:bodyPr/>
          <a:lstStyle/>
          <a:p>
            <a:fld id="{35100B4B-F5D2-44DD-9A19-A980681504E0}" type="slidenum">
              <a:rPr lang="en-US" smtClean="0"/>
              <a:pPr/>
              <a:t>12</a:t>
            </a:fld>
            <a:endParaRPr lang="en-US" dirty="0"/>
          </a:p>
        </p:txBody>
      </p:sp>
    </p:spTree>
    <p:extLst>
      <p:ext uri="{BB962C8B-B14F-4D97-AF65-F5344CB8AC3E}">
        <p14:creationId xmlns:p14="http://schemas.microsoft.com/office/powerpoint/2010/main" val="9617505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b="1" dirty="0" smtClean="0">
                <a:solidFill>
                  <a:schemeClr val="bg1"/>
                </a:solidFill>
              </a:rPr>
              <a:t>Using Evaluative </a:t>
            </a:r>
            <a:r>
              <a:rPr lang="en-US" b="1" dirty="0">
                <a:solidFill>
                  <a:schemeClr val="bg1"/>
                </a:solidFill>
              </a:rPr>
              <a:t>Criteria</a:t>
            </a:r>
          </a:p>
        </p:txBody>
      </p:sp>
      <p:sp>
        <p:nvSpPr>
          <p:cNvPr id="5123" name="Rectangle 3"/>
          <p:cNvSpPr>
            <a:spLocks noGrp="1" noChangeArrowheads="1"/>
          </p:cNvSpPr>
          <p:nvPr>
            <p:ph idx="1"/>
          </p:nvPr>
        </p:nvSpPr>
        <p:spPr/>
        <p:txBody>
          <a:bodyPr>
            <a:normAutofit lnSpcReduction="10000"/>
          </a:bodyPr>
          <a:lstStyle/>
          <a:p>
            <a:pPr>
              <a:buSzPct val="100000"/>
            </a:pPr>
            <a:r>
              <a:rPr lang="en-US" sz="3200" b="1" dirty="0" smtClean="0">
                <a:solidFill>
                  <a:schemeClr val="bg1"/>
                </a:solidFill>
              </a:rPr>
              <a:t> Different decisions have different criteria</a:t>
            </a:r>
          </a:p>
          <a:p>
            <a:pPr lvl="1">
              <a:buSzPct val="100000"/>
            </a:pPr>
            <a:r>
              <a:rPr lang="en-US" sz="2800" dirty="0" smtClean="0">
                <a:solidFill>
                  <a:schemeClr val="bg1"/>
                </a:solidFill>
              </a:rPr>
              <a:t> The criteria should relate well to the decision</a:t>
            </a:r>
          </a:p>
          <a:p>
            <a:pPr lvl="1">
              <a:buSzPct val="100000"/>
            </a:pPr>
            <a:r>
              <a:rPr lang="en-US" sz="2800" dirty="0" smtClean="0">
                <a:solidFill>
                  <a:schemeClr val="bg1"/>
                </a:solidFill>
              </a:rPr>
              <a:t> The situation/context influences choice of criteria</a:t>
            </a:r>
          </a:p>
          <a:p>
            <a:pPr>
              <a:buSzPct val="100000"/>
            </a:pPr>
            <a:r>
              <a:rPr lang="en-US" sz="3200" b="1" dirty="0" smtClean="0">
                <a:solidFill>
                  <a:schemeClr val="bg1"/>
                </a:solidFill>
              </a:rPr>
              <a:t>Decision criteria should be operational measures or indicators</a:t>
            </a:r>
          </a:p>
          <a:p>
            <a:pPr lvl="1">
              <a:buSzPct val="100000"/>
            </a:pPr>
            <a:r>
              <a:rPr lang="en-US" sz="2800" dirty="0" smtClean="0">
                <a:solidFill>
                  <a:schemeClr val="bg1"/>
                </a:solidFill>
              </a:rPr>
              <a:t> Objective and measurable</a:t>
            </a:r>
          </a:p>
          <a:p>
            <a:pPr lvl="1">
              <a:buSzPct val="100000"/>
            </a:pPr>
            <a:r>
              <a:rPr lang="en-US" sz="2800" dirty="0" smtClean="0">
                <a:solidFill>
                  <a:schemeClr val="bg1"/>
                </a:solidFill>
              </a:rPr>
              <a:t> Example:  </a:t>
            </a:r>
          </a:p>
          <a:p>
            <a:pPr lvl="2">
              <a:buSzPct val="100000"/>
            </a:pPr>
            <a:r>
              <a:rPr lang="en-US" sz="2400" dirty="0" smtClean="0">
                <a:solidFill>
                  <a:schemeClr val="bg1"/>
                </a:solidFill>
              </a:rPr>
              <a:t> Policy to improve highway safety</a:t>
            </a:r>
          </a:p>
          <a:p>
            <a:pPr lvl="2">
              <a:buSzPct val="100000"/>
            </a:pPr>
            <a:r>
              <a:rPr lang="en-US" sz="2400" dirty="0" smtClean="0">
                <a:solidFill>
                  <a:schemeClr val="bg1"/>
                </a:solidFill>
              </a:rPr>
              <a:t> Operational measure: automobile accident rates</a:t>
            </a: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13</a:t>
            </a:fld>
            <a:endParaRPr lang="en-US" dirty="0"/>
          </a:p>
        </p:txBody>
      </p:sp>
    </p:spTree>
    <p:custDataLst>
      <p:tags r:id="rId1"/>
    </p:custDataLst>
    <p:extLst>
      <p:ext uri="{BB962C8B-B14F-4D97-AF65-F5344CB8AC3E}">
        <p14:creationId xmlns:p14="http://schemas.microsoft.com/office/powerpoint/2010/main" val="102714552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bg1"/>
                </a:solidFill>
              </a:rPr>
              <a:t>Evaluative Criteria:  </a:t>
            </a:r>
            <a:r>
              <a:rPr lang="en-US" b="1" i="1" dirty="0">
                <a:solidFill>
                  <a:schemeClr val="bg1"/>
                </a:solidFill>
              </a:rPr>
              <a:t>Effectiveness</a:t>
            </a:r>
            <a:endParaRPr lang="en-US" i="1" dirty="0"/>
          </a:p>
        </p:txBody>
      </p:sp>
      <p:sp>
        <p:nvSpPr>
          <p:cNvPr id="3" name="Content Placeholder 2"/>
          <p:cNvSpPr>
            <a:spLocks noGrp="1"/>
          </p:cNvSpPr>
          <p:nvPr>
            <p:ph idx="1"/>
          </p:nvPr>
        </p:nvSpPr>
        <p:spPr>
          <a:xfrm>
            <a:off x="840000" y="1524000"/>
            <a:ext cx="7675350" cy="4724400"/>
          </a:xfrm>
        </p:spPr>
        <p:txBody>
          <a:bodyPr>
            <a:normAutofit fontScale="92500" lnSpcReduction="20000"/>
          </a:bodyPr>
          <a:lstStyle/>
          <a:p>
            <a:pPr>
              <a:buSzPct val="100000"/>
            </a:pPr>
            <a:r>
              <a:rPr lang="en-US" sz="2900" dirty="0">
                <a:solidFill>
                  <a:schemeClr val="bg1"/>
                </a:solidFill>
              </a:rPr>
              <a:t> Did the policy work!? </a:t>
            </a:r>
          </a:p>
          <a:p>
            <a:pPr>
              <a:buSzPct val="100000"/>
            </a:pPr>
            <a:r>
              <a:rPr lang="en-US" sz="2900" dirty="0">
                <a:solidFill>
                  <a:schemeClr val="bg1"/>
                </a:solidFill>
              </a:rPr>
              <a:t> Does the policy alternative reach its outcome goals? </a:t>
            </a:r>
          </a:p>
          <a:p>
            <a:pPr lvl="1">
              <a:buSzPct val="100000"/>
            </a:pPr>
            <a:r>
              <a:rPr lang="en-US" dirty="0">
                <a:solidFill>
                  <a:schemeClr val="bg1"/>
                </a:solidFill>
              </a:rPr>
              <a:t> </a:t>
            </a:r>
            <a:r>
              <a:rPr lang="en-US" sz="2600" dirty="0">
                <a:solidFill>
                  <a:schemeClr val="bg1"/>
                </a:solidFill>
              </a:rPr>
              <a:t>Operational measures that define “effective” </a:t>
            </a:r>
          </a:p>
          <a:p>
            <a:pPr lvl="1">
              <a:buSzPct val="100000"/>
            </a:pPr>
            <a:r>
              <a:rPr lang="en-US" sz="2600" dirty="0">
                <a:solidFill>
                  <a:schemeClr val="bg1"/>
                </a:solidFill>
              </a:rPr>
              <a:t> An estimate of its likelihood of working</a:t>
            </a:r>
          </a:p>
          <a:p>
            <a:pPr>
              <a:buSzPct val="100000"/>
            </a:pPr>
            <a:r>
              <a:rPr lang="en-US" sz="2900" dirty="0">
                <a:solidFill>
                  <a:schemeClr val="bg1"/>
                </a:solidFill>
              </a:rPr>
              <a:t> What does effective foreign policy look </a:t>
            </a:r>
            <a:r>
              <a:rPr lang="en-US" sz="2900" dirty="0" smtClean="0">
                <a:solidFill>
                  <a:schemeClr val="bg1"/>
                </a:solidFill>
              </a:rPr>
              <a:t>like?</a:t>
            </a:r>
          </a:p>
          <a:p>
            <a:pPr>
              <a:buSzPct val="100000"/>
            </a:pPr>
            <a:r>
              <a:rPr lang="en-US" sz="2900" b="1" dirty="0" smtClean="0">
                <a:solidFill>
                  <a:schemeClr val="bg1"/>
                </a:solidFill>
              </a:rPr>
              <a:t>Podcast: </a:t>
            </a:r>
            <a:r>
              <a:rPr lang="en-US" sz="2900" b="1" dirty="0" smtClean="0">
                <a:solidFill>
                  <a:srgbClr val="0070C0"/>
                </a:solidFill>
              </a:rPr>
              <a:t>http://www.wnyc.org/story/obamas-lasting-foreign-policy-legacy/</a:t>
            </a:r>
            <a:endParaRPr lang="en-US" sz="2900" b="1" dirty="0" smtClean="0">
              <a:solidFill>
                <a:schemeClr val="bg1"/>
              </a:solidFill>
            </a:endParaRPr>
          </a:p>
          <a:p>
            <a:pPr>
              <a:buSzPct val="100000"/>
            </a:pPr>
            <a:r>
              <a:rPr lang="en-US" sz="3200" b="1" dirty="0" smtClean="0">
                <a:solidFill>
                  <a:schemeClr val="bg1"/>
                </a:solidFill>
              </a:rPr>
              <a:t>President Obama’s Lasting Foreign Policy Legacy </a:t>
            </a:r>
            <a:r>
              <a:rPr lang="en-US" sz="2900" dirty="0" smtClean="0">
                <a:solidFill>
                  <a:schemeClr val="bg1"/>
                </a:solidFill>
              </a:rPr>
              <a:t>(WNYC). January </a:t>
            </a:r>
            <a:r>
              <a:rPr lang="en-US" sz="2900" dirty="0">
                <a:solidFill>
                  <a:schemeClr val="bg1"/>
                </a:solidFill>
              </a:rPr>
              <a:t>27, </a:t>
            </a:r>
            <a:r>
              <a:rPr lang="en-US" sz="2900" dirty="0" smtClean="0">
                <a:solidFill>
                  <a:schemeClr val="bg1"/>
                </a:solidFill>
              </a:rPr>
              <a:t>2017. How </a:t>
            </a:r>
            <a:r>
              <a:rPr lang="en-US" sz="2900" dirty="0">
                <a:solidFill>
                  <a:schemeClr val="bg1"/>
                </a:solidFill>
              </a:rPr>
              <a:t>should President Obama’s foreign policy be judged? </a:t>
            </a:r>
            <a:r>
              <a:rPr lang="en-US" sz="2900" dirty="0" smtClean="0">
                <a:solidFill>
                  <a:schemeClr val="bg1"/>
                </a:solidFill>
              </a:rPr>
              <a:t>Has </a:t>
            </a:r>
            <a:r>
              <a:rPr lang="en-US" sz="2900" dirty="0">
                <a:solidFill>
                  <a:schemeClr val="bg1"/>
                </a:solidFill>
              </a:rPr>
              <a:t>it been effective?  What measures should be used to assess its effectiveness? </a:t>
            </a:r>
            <a:r>
              <a:rPr lang="en-US" sz="2900" dirty="0" smtClean="0">
                <a:solidFill>
                  <a:schemeClr val="bg1"/>
                </a:solidFill>
              </a:rPr>
              <a:t>Troop </a:t>
            </a:r>
            <a:r>
              <a:rPr lang="en-US" sz="2900" dirty="0">
                <a:solidFill>
                  <a:schemeClr val="bg1"/>
                </a:solidFill>
              </a:rPr>
              <a:t>deployment? </a:t>
            </a:r>
            <a:r>
              <a:rPr lang="en-US" sz="2900" dirty="0" smtClean="0">
                <a:solidFill>
                  <a:schemeClr val="bg1"/>
                </a:solidFill>
              </a:rPr>
              <a:t>Peace</a:t>
            </a:r>
            <a:r>
              <a:rPr lang="en-US" sz="2900" dirty="0">
                <a:solidFill>
                  <a:schemeClr val="bg1"/>
                </a:solidFill>
              </a:rPr>
              <a:t>? </a:t>
            </a:r>
            <a:r>
              <a:rPr lang="en-US" sz="2900" dirty="0" smtClean="0">
                <a:solidFill>
                  <a:schemeClr val="bg1"/>
                </a:solidFill>
              </a:rPr>
              <a:t>(</a:t>
            </a:r>
            <a:r>
              <a:rPr lang="en-US" sz="2900" dirty="0">
                <a:solidFill>
                  <a:schemeClr val="bg1"/>
                </a:solidFill>
              </a:rPr>
              <a:t>Time:</a:t>
            </a:r>
            <a:r>
              <a:rPr lang="en-US" sz="2900" dirty="0" smtClean="0">
                <a:solidFill>
                  <a:schemeClr val="bg1"/>
                </a:solidFill>
              </a:rPr>
              <a:t> 8:</a:t>
            </a:r>
            <a:r>
              <a:rPr lang="en-US" sz="2900" dirty="0">
                <a:solidFill>
                  <a:schemeClr val="bg1"/>
                </a:solidFill>
              </a:rPr>
              <a:t>0</a:t>
            </a:r>
            <a:r>
              <a:rPr lang="en-US" sz="2900" dirty="0" smtClean="0">
                <a:solidFill>
                  <a:schemeClr val="bg1"/>
                </a:solidFill>
              </a:rPr>
              <a:t>0)</a:t>
            </a:r>
            <a:endParaRPr lang="en-US" sz="2900" dirty="0">
              <a:solidFill>
                <a:schemeClr val="bg1"/>
              </a:solidFill>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14</a:t>
            </a:fld>
            <a:endParaRPr lang="en-US" dirty="0"/>
          </a:p>
        </p:txBody>
      </p:sp>
    </p:spTree>
    <p:extLst>
      <p:ext uri="{BB962C8B-B14F-4D97-AF65-F5344CB8AC3E}">
        <p14:creationId xmlns:p14="http://schemas.microsoft.com/office/powerpoint/2010/main" val="6778668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bg1"/>
                </a:solidFill>
              </a:rPr>
              <a:t>Evaluative Criteria:  </a:t>
            </a:r>
            <a:r>
              <a:rPr lang="en-US" b="1" i="1" dirty="0" smtClean="0">
                <a:solidFill>
                  <a:schemeClr val="bg1"/>
                </a:solidFill>
              </a:rPr>
              <a:t>Efficiency</a:t>
            </a:r>
            <a:endParaRPr lang="en-US" b="1" i="1" dirty="0">
              <a:solidFill>
                <a:schemeClr val="bg1"/>
              </a:solidFill>
            </a:endParaRPr>
          </a:p>
        </p:txBody>
      </p:sp>
      <p:sp>
        <p:nvSpPr>
          <p:cNvPr id="3" name="Content Placeholder 2"/>
          <p:cNvSpPr>
            <a:spLocks noGrp="1"/>
          </p:cNvSpPr>
          <p:nvPr>
            <p:ph idx="1"/>
          </p:nvPr>
        </p:nvSpPr>
        <p:spPr>
          <a:xfrm>
            <a:off x="840000" y="1447722"/>
            <a:ext cx="7675350" cy="2060576"/>
          </a:xfrm>
        </p:spPr>
        <p:txBody>
          <a:bodyPr>
            <a:normAutofit fontScale="92500"/>
          </a:bodyPr>
          <a:lstStyle/>
          <a:p>
            <a:pPr>
              <a:buSzPct val="100000"/>
            </a:pPr>
            <a:r>
              <a:rPr lang="en-US" sz="3200" dirty="0" smtClean="0">
                <a:solidFill>
                  <a:schemeClr val="bg1"/>
                </a:solidFill>
              </a:rPr>
              <a:t> One step beyond effectiveness:  Effectiveness relative to costs</a:t>
            </a:r>
          </a:p>
          <a:p>
            <a:pPr>
              <a:buSzPct val="100000"/>
            </a:pPr>
            <a:r>
              <a:rPr lang="en-US" sz="3200" dirty="0" smtClean="0">
                <a:solidFill>
                  <a:schemeClr val="bg1"/>
                </a:solidFill>
              </a:rPr>
              <a:t> Efficiency is highly valued in the United States</a:t>
            </a:r>
          </a:p>
          <a:p>
            <a:pPr>
              <a:buSzPct val="100000"/>
            </a:pPr>
            <a:r>
              <a:rPr lang="en-US" sz="3200" dirty="0" smtClean="0">
                <a:solidFill>
                  <a:schemeClr val="bg1"/>
                </a:solidFill>
              </a:rPr>
              <a:t> Efficient policy: Works well at a low cost</a:t>
            </a:r>
          </a:p>
        </p:txBody>
      </p:sp>
      <p:sp>
        <p:nvSpPr>
          <p:cNvPr id="6" name="TextBox 5"/>
          <p:cNvSpPr txBox="1"/>
          <p:nvPr/>
        </p:nvSpPr>
        <p:spPr>
          <a:xfrm>
            <a:off x="1219200" y="3504104"/>
            <a:ext cx="4724400" cy="280076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3200" dirty="0">
                <a:latin typeface="Calibri" panose="020F0502020204030204" pitchFamily="34" charset="0"/>
              </a:rPr>
              <a:t>Smoking  prevention. Clearly efficient. </a:t>
            </a:r>
          </a:p>
          <a:p>
            <a:pPr lvl="1"/>
            <a:r>
              <a:rPr lang="en-US" sz="2800" dirty="0" smtClean="0">
                <a:latin typeface="Calibri" panose="020F0502020204030204" pitchFamily="34" charset="0"/>
              </a:rPr>
              <a:t>-Why </a:t>
            </a:r>
            <a:r>
              <a:rPr lang="en-US" sz="2800" dirty="0">
                <a:latin typeface="Calibri" panose="020F0502020204030204" pitchFamily="34" charset="0"/>
              </a:rPr>
              <a:t>haven’t we made </a:t>
            </a:r>
            <a:r>
              <a:rPr lang="en-US" sz="2800" dirty="0" smtClean="0">
                <a:latin typeface="Calibri" panose="020F0502020204030204" pitchFamily="34" charset="0"/>
              </a:rPr>
              <a:t>smoking </a:t>
            </a:r>
            <a:r>
              <a:rPr lang="en-US" sz="2800" dirty="0">
                <a:latin typeface="Calibri" panose="020F0502020204030204" pitchFamily="34" charset="0"/>
              </a:rPr>
              <a:t>illegal? </a:t>
            </a:r>
            <a:endParaRPr lang="en-US" sz="2800" dirty="0" smtClean="0">
              <a:latin typeface="Calibri" panose="020F0502020204030204" pitchFamily="34" charset="0"/>
            </a:endParaRPr>
          </a:p>
          <a:p>
            <a:pPr lvl="1"/>
            <a:r>
              <a:rPr lang="en-US" sz="2800" dirty="0" smtClean="0">
                <a:latin typeface="Calibri" panose="020F0502020204030204" pitchFamily="34" charset="0"/>
              </a:rPr>
              <a:t>. . . we </a:t>
            </a:r>
            <a:r>
              <a:rPr lang="en-US" sz="2800" dirty="0">
                <a:latin typeface="Calibri" panose="020F0502020204030204" pitchFamily="34" charset="0"/>
              </a:rPr>
              <a:t>also use the “Liberty” criterion</a:t>
            </a:r>
            <a:r>
              <a:rPr lang="en-US" sz="2800" dirty="0" smtClean="0">
                <a:latin typeface="Calibri" panose="020F0502020204030204" pitchFamily="34" charset="0"/>
              </a:rPr>
              <a:t>.</a:t>
            </a:r>
            <a:endParaRPr lang="en-US" sz="2800" dirty="0">
              <a:latin typeface="Calibri" panose="020F0502020204030204" pitchFamily="34" charset="0"/>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15</a:t>
            </a:fld>
            <a:endParaRPr lang="en-US" dirty="0"/>
          </a:p>
        </p:txBody>
      </p:sp>
    </p:spTree>
    <p:custDataLst>
      <p:tags r:id="rId1"/>
    </p:custDataLst>
    <p:extLst>
      <p:ext uri="{BB962C8B-B14F-4D97-AF65-F5344CB8AC3E}">
        <p14:creationId xmlns:p14="http://schemas.microsoft.com/office/powerpoint/2010/main" val="298018671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b="1" dirty="0">
                <a:solidFill>
                  <a:schemeClr val="bg1"/>
                </a:solidFill>
              </a:rPr>
              <a:t>Evaluative </a:t>
            </a:r>
            <a:r>
              <a:rPr lang="en-US" b="1" dirty="0" smtClean="0">
                <a:solidFill>
                  <a:schemeClr val="bg1"/>
                </a:solidFill>
              </a:rPr>
              <a:t>Criteria:  </a:t>
            </a:r>
            <a:r>
              <a:rPr lang="en-US" b="1" i="1" dirty="0" smtClean="0">
                <a:solidFill>
                  <a:schemeClr val="bg1"/>
                </a:solidFill>
              </a:rPr>
              <a:t>Equity</a:t>
            </a:r>
            <a:endParaRPr lang="en-US" b="1" i="1" dirty="0">
              <a:solidFill>
                <a:schemeClr val="bg1"/>
              </a:solidFill>
            </a:endParaRPr>
          </a:p>
        </p:txBody>
      </p:sp>
      <p:sp>
        <p:nvSpPr>
          <p:cNvPr id="14339" name="Rectangle 3"/>
          <p:cNvSpPr>
            <a:spLocks noGrp="1" noChangeArrowheads="1"/>
          </p:cNvSpPr>
          <p:nvPr>
            <p:ph idx="1"/>
          </p:nvPr>
        </p:nvSpPr>
        <p:spPr>
          <a:xfrm>
            <a:off x="840000" y="1524000"/>
            <a:ext cx="7999200" cy="4351338"/>
          </a:xfrm>
          <a:noFill/>
          <a:ln>
            <a:noFill/>
          </a:ln>
        </p:spPr>
        <p:txBody>
          <a:bodyPr>
            <a:noAutofit/>
          </a:bodyPr>
          <a:lstStyle/>
          <a:p>
            <a:pPr>
              <a:buSzPct val="100000"/>
            </a:pPr>
            <a:r>
              <a:rPr lang="en-US" sz="2500" dirty="0" smtClean="0">
                <a:solidFill>
                  <a:schemeClr val="bg1"/>
                </a:solidFill>
              </a:rPr>
              <a:t> Fairness in the distribution of costs, benefits, and risks across the population</a:t>
            </a:r>
          </a:p>
          <a:p>
            <a:pPr>
              <a:buSzPct val="100000"/>
            </a:pPr>
            <a:r>
              <a:rPr lang="en-US" sz="2500" dirty="0" smtClean="0">
                <a:solidFill>
                  <a:schemeClr val="bg1"/>
                </a:solidFill>
              </a:rPr>
              <a:t> Important when </a:t>
            </a:r>
            <a:r>
              <a:rPr lang="en-US" sz="2500" i="1" dirty="0" smtClean="0">
                <a:solidFill>
                  <a:schemeClr val="bg1"/>
                </a:solidFill>
              </a:rPr>
              <a:t>redistributive</a:t>
            </a:r>
            <a:r>
              <a:rPr lang="en-US" sz="2500" dirty="0" smtClean="0">
                <a:solidFill>
                  <a:schemeClr val="bg1"/>
                </a:solidFill>
              </a:rPr>
              <a:t> policies are proposed</a:t>
            </a:r>
          </a:p>
          <a:p>
            <a:pPr>
              <a:buSzPct val="100000"/>
            </a:pPr>
            <a:r>
              <a:rPr lang="en-US" sz="2500" dirty="0" smtClean="0">
                <a:solidFill>
                  <a:schemeClr val="bg1"/>
                </a:solidFill>
              </a:rPr>
              <a:t> </a:t>
            </a:r>
            <a:r>
              <a:rPr lang="en-US" sz="2500" i="1" dirty="0" smtClean="0">
                <a:solidFill>
                  <a:schemeClr val="bg1"/>
                </a:solidFill>
              </a:rPr>
              <a:t>Process</a:t>
            </a:r>
            <a:r>
              <a:rPr lang="en-US" sz="2500" u="sng" dirty="0" smtClean="0">
                <a:solidFill>
                  <a:schemeClr val="bg1"/>
                </a:solidFill>
              </a:rPr>
              <a:t> </a:t>
            </a:r>
            <a:r>
              <a:rPr lang="en-US" sz="2500" i="1" dirty="0" smtClean="0">
                <a:solidFill>
                  <a:schemeClr val="bg1"/>
                </a:solidFill>
              </a:rPr>
              <a:t>versus outcome equity</a:t>
            </a:r>
          </a:p>
          <a:p>
            <a:pPr>
              <a:buSzPct val="100000"/>
            </a:pPr>
            <a:r>
              <a:rPr lang="en-US" sz="2500" b="1" dirty="0" smtClean="0">
                <a:solidFill>
                  <a:schemeClr val="bg1"/>
                </a:solidFill>
              </a:rPr>
              <a:t>Equity of tax policy, video:  </a:t>
            </a:r>
            <a:r>
              <a:rPr lang="en-US" sz="2500" b="1" dirty="0" smtClean="0">
                <a:solidFill>
                  <a:srgbClr val="0070C0"/>
                </a:solidFill>
                <a:hlinkClick r:id="rId4"/>
              </a:rPr>
              <a:t>http://www.cnn.com/video/data/2.0/video/bestoftv/2012/11/21/exp-erin-taxing-the-wealth-to-reduce-inequality-and-avert-fiscal-cliff.cnn.html</a:t>
            </a:r>
            <a:endParaRPr lang="en-US" sz="2500" b="1" dirty="0" smtClean="0">
              <a:solidFill>
                <a:schemeClr val="bg1"/>
              </a:solidFill>
            </a:endParaRPr>
          </a:p>
          <a:p>
            <a:pPr>
              <a:buSzPct val="100000"/>
            </a:pPr>
            <a:r>
              <a:rPr lang="en-US" sz="2500" dirty="0" smtClean="0">
                <a:solidFill>
                  <a:schemeClr val="bg1"/>
                </a:solidFill>
              </a:rPr>
              <a:t>“Economist: Tax wealth, not income.” CNN Video. November 21, 2012.  Discuss the issue of  equity regarding tax policy.  Would it be more equitable to tax someone’s wealth as opposed to their income? (Time: 3:23)</a:t>
            </a:r>
          </a:p>
          <a:p>
            <a:pPr lvl="1">
              <a:buSzPct val="100000"/>
            </a:pPr>
            <a:endParaRPr lang="en-US" sz="2800" dirty="0" smtClean="0">
              <a:solidFill>
                <a:schemeClr val="accent4">
                  <a:lumMod val="50000"/>
                </a:schemeClr>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16</a:t>
            </a:fld>
            <a:endParaRPr lang="en-US" dirty="0"/>
          </a:p>
        </p:txBody>
      </p:sp>
    </p:spTree>
    <p:custDataLst>
      <p:tags r:id="rId1"/>
    </p:custDataLst>
    <p:extLst>
      <p:ext uri="{BB962C8B-B14F-4D97-AF65-F5344CB8AC3E}">
        <p14:creationId xmlns:p14="http://schemas.microsoft.com/office/powerpoint/2010/main" val="333345972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r>
              <a:rPr lang="en-US" b="1" dirty="0" smtClean="0">
                <a:solidFill>
                  <a:schemeClr val="bg1"/>
                </a:solidFill>
              </a:rPr>
              <a:t>Evaluative Criteria </a:t>
            </a:r>
            <a:endParaRPr lang="en-US" b="1" u="sng" dirty="0">
              <a:solidFill>
                <a:schemeClr val="bg1"/>
              </a:solidFill>
            </a:endParaRPr>
          </a:p>
        </p:txBody>
      </p:sp>
      <p:sp>
        <p:nvSpPr>
          <p:cNvPr id="8195" name="Rectangle 3"/>
          <p:cNvSpPr>
            <a:spLocks noGrp="1" noChangeArrowheads="1"/>
          </p:cNvSpPr>
          <p:nvPr>
            <p:ph idx="1"/>
          </p:nvPr>
        </p:nvSpPr>
        <p:spPr>
          <a:xfrm>
            <a:off x="840000" y="1825625"/>
            <a:ext cx="7237200" cy="4351338"/>
          </a:xfrm>
        </p:spPr>
        <p:txBody>
          <a:bodyPr>
            <a:normAutofit/>
          </a:bodyPr>
          <a:lstStyle/>
          <a:p>
            <a:pPr>
              <a:lnSpc>
                <a:spcPct val="80000"/>
              </a:lnSpc>
              <a:buSzPct val="100000"/>
            </a:pPr>
            <a:r>
              <a:rPr lang="en-US" sz="3200" b="1" dirty="0" smtClean="0">
                <a:solidFill>
                  <a:schemeClr val="bg1"/>
                </a:solidFill>
              </a:rPr>
              <a:t> </a:t>
            </a:r>
            <a:r>
              <a:rPr lang="en-US" sz="3200" b="1" u="sng" dirty="0" smtClean="0">
                <a:solidFill>
                  <a:schemeClr val="bg1"/>
                </a:solidFill>
              </a:rPr>
              <a:t>Political Feasibility</a:t>
            </a:r>
            <a:r>
              <a:rPr lang="en-US" sz="3200" b="1" dirty="0" smtClean="0">
                <a:solidFill>
                  <a:schemeClr val="bg1"/>
                </a:solidFill>
              </a:rPr>
              <a:t> </a:t>
            </a:r>
          </a:p>
          <a:p>
            <a:pPr lvl="1">
              <a:lnSpc>
                <a:spcPct val="80000"/>
              </a:lnSpc>
              <a:buSzPct val="100000"/>
            </a:pPr>
            <a:r>
              <a:rPr lang="en-US" sz="3200" dirty="0" smtClean="0">
                <a:solidFill>
                  <a:schemeClr val="bg1"/>
                </a:solidFill>
              </a:rPr>
              <a:t>Will politicians support the alternative?</a:t>
            </a:r>
          </a:p>
          <a:p>
            <a:pPr lvl="1">
              <a:lnSpc>
                <a:spcPct val="80000"/>
              </a:lnSpc>
              <a:buSzPct val="100000"/>
            </a:pPr>
            <a:endParaRPr lang="en-US" sz="3200" b="1" dirty="0" smtClean="0">
              <a:solidFill>
                <a:schemeClr val="bg1"/>
              </a:solidFill>
            </a:endParaRPr>
          </a:p>
          <a:p>
            <a:pPr>
              <a:lnSpc>
                <a:spcPct val="80000"/>
              </a:lnSpc>
              <a:buSzPct val="100000"/>
            </a:pPr>
            <a:r>
              <a:rPr lang="en-US" sz="3200" b="1" dirty="0" smtClean="0">
                <a:solidFill>
                  <a:schemeClr val="bg1"/>
                </a:solidFill>
              </a:rPr>
              <a:t> </a:t>
            </a:r>
            <a:r>
              <a:rPr lang="en-US" sz="3200" b="1" u="sng" dirty="0" smtClean="0">
                <a:solidFill>
                  <a:schemeClr val="bg1"/>
                </a:solidFill>
              </a:rPr>
              <a:t>Social Acceptability</a:t>
            </a:r>
          </a:p>
          <a:p>
            <a:pPr lvl="1">
              <a:lnSpc>
                <a:spcPct val="80000"/>
              </a:lnSpc>
              <a:buSzPct val="100000"/>
            </a:pPr>
            <a:r>
              <a:rPr lang="en-US" sz="3200" dirty="0" smtClean="0">
                <a:solidFill>
                  <a:schemeClr val="bg1"/>
                </a:solidFill>
              </a:rPr>
              <a:t>Will the public support a proposal? </a:t>
            </a:r>
          </a:p>
          <a:p>
            <a:pPr lvl="1">
              <a:lnSpc>
                <a:spcPct val="80000"/>
              </a:lnSpc>
              <a:buSzPct val="100000"/>
              <a:buNone/>
            </a:pPr>
            <a:endParaRPr lang="en-US" dirty="0" smtClean="0"/>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17</a:t>
            </a:fld>
            <a:endParaRPr lang="en-US" dirty="0"/>
          </a:p>
        </p:txBody>
      </p:sp>
    </p:spTree>
    <p:custDataLst>
      <p:tags r:id="rId1"/>
    </p:custDataLst>
    <p:extLst>
      <p:ext uri="{BB962C8B-B14F-4D97-AF65-F5344CB8AC3E}">
        <p14:creationId xmlns:p14="http://schemas.microsoft.com/office/powerpoint/2010/main" val="130456296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bg1"/>
                </a:solidFill>
              </a:rPr>
              <a:t>Evaluative Criteria</a:t>
            </a:r>
            <a:endParaRPr lang="en-US" b="1" u="sng" dirty="0">
              <a:solidFill>
                <a:schemeClr val="bg1"/>
              </a:solidFill>
            </a:endParaRPr>
          </a:p>
        </p:txBody>
      </p:sp>
      <p:sp>
        <p:nvSpPr>
          <p:cNvPr id="3" name="Content Placeholder 2"/>
          <p:cNvSpPr>
            <a:spLocks noGrp="1"/>
          </p:cNvSpPr>
          <p:nvPr>
            <p:ph idx="1"/>
          </p:nvPr>
        </p:nvSpPr>
        <p:spPr/>
        <p:txBody>
          <a:bodyPr>
            <a:normAutofit/>
          </a:bodyPr>
          <a:lstStyle/>
          <a:p>
            <a:pPr>
              <a:buSzPct val="100000"/>
            </a:pPr>
            <a:r>
              <a:rPr lang="en-US" sz="3200" b="1" dirty="0" smtClean="0">
                <a:solidFill>
                  <a:schemeClr val="bg1"/>
                </a:solidFill>
              </a:rPr>
              <a:t> </a:t>
            </a:r>
            <a:r>
              <a:rPr lang="en-US" sz="3200" b="1" u="sng" dirty="0" smtClean="0">
                <a:solidFill>
                  <a:schemeClr val="bg1"/>
                </a:solidFill>
              </a:rPr>
              <a:t>Technical feasibility</a:t>
            </a:r>
            <a:r>
              <a:rPr lang="en-US" sz="3200" b="1" dirty="0" smtClean="0">
                <a:solidFill>
                  <a:schemeClr val="bg1"/>
                </a:solidFill>
              </a:rPr>
              <a:t>: </a:t>
            </a:r>
          </a:p>
          <a:p>
            <a:pPr lvl="1">
              <a:buSzPct val="100000"/>
            </a:pPr>
            <a:r>
              <a:rPr lang="en-US" sz="3200" dirty="0" smtClean="0">
                <a:solidFill>
                  <a:schemeClr val="bg1"/>
                </a:solidFill>
              </a:rPr>
              <a:t>Are the technologies available to implement the policy? Can it be done? </a:t>
            </a:r>
          </a:p>
          <a:p>
            <a:pPr>
              <a:buSzPct val="100000"/>
            </a:pPr>
            <a:r>
              <a:rPr lang="en-US" sz="3200" b="1" dirty="0" smtClean="0">
                <a:solidFill>
                  <a:schemeClr val="bg1"/>
                </a:solidFill>
              </a:rPr>
              <a:t> </a:t>
            </a:r>
            <a:r>
              <a:rPr lang="en-US" sz="3200" b="1" u="sng" dirty="0" smtClean="0">
                <a:solidFill>
                  <a:schemeClr val="bg1"/>
                </a:solidFill>
              </a:rPr>
              <a:t>Administrative feasibility</a:t>
            </a:r>
            <a:r>
              <a:rPr lang="en-US" sz="3200" b="1" dirty="0" smtClean="0">
                <a:solidFill>
                  <a:schemeClr val="bg1"/>
                </a:solidFill>
              </a:rPr>
              <a:t>: </a:t>
            </a:r>
          </a:p>
          <a:p>
            <a:pPr lvl="1">
              <a:buSzPct val="100000"/>
            </a:pPr>
            <a:r>
              <a:rPr lang="en-US" sz="3200" dirty="0" smtClean="0">
                <a:solidFill>
                  <a:schemeClr val="bg1"/>
                </a:solidFill>
              </a:rPr>
              <a:t>Can it be implemented and </a:t>
            </a:r>
          </a:p>
          <a:p>
            <a:pPr lvl="1">
              <a:buSzPct val="100000"/>
            </a:pPr>
            <a:r>
              <a:rPr lang="en-US" sz="3200" dirty="0">
                <a:solidFill>
                  <a:schemeClr val="bg1"/>
                </a:solidFill>
              </a:rPr>
              <a:t>	</a:t>
            </a:r>
            <a:r>
              <a:rPr lang="en-US" sz="3200" dirty="0" smtClean="0">
                <a:solidFill>
                  <a:schemeClr val="bg1"/>
                </a:solidFill>
              </a:rPr>
              <a:t>managed well?</a:t>
            </a:r>
          </a:p>
          <a:p>
            <a:pPr lvl="1">
              <a:buSzPct val="100000"/>
            </a:pPr>
            <a:r>
              <a:rPr lang="en-US" sz="3200" dirty="0" smtClean="0">
                <a:solidFill>
                  <a:schemeClr val="bg1"/>
                </a:solidFill>
              </a:rPr>
              <a:t>Example: </a:t>
            </a:r>
            <a:r>
              <a:rPr lang="en-US" sz="3200" dirty="0" smtClean="0">
                <a:solidFill>
                  <a:schemeClr val="bg1"/>
                </a:solidFill>
                <a:hlinkClick r:id="rId3"/>
              </a:rPr>
              <a:t>healthcare.gov</a:t>
            </a:r>
            <a:endParaRPr lang="en-US" sz="3200" dirty="0" smtClean="0">
              <a:solidFill>
                <a:schemeClr val="bg1"/>
              </a:solidFill>
            </a:endParaRP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18</a:t>
            </a:fld>
            <a:endParaRPr lang="en-US" dirty="0"/>
          </a:p>
        </p:txBody>
      </p:sp>
    </p:spTree>
    <p:custDataLst>
      <p:tags r:id="rId1"/>
    </p:custDataLst>
    <p:extLst>
      <p:ext uri="{BB962C8B-B14F-4D97-AF65-F5344CB8AC3E}">
        <p14:creationId xmlns:p14="http://schemas.microsoft.com/office/powerpoint/2010/main" val="395895704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a:solidFill>
                  <a:schemeClr val="bg1"/>
                </a:solidFill>
              </a:rPr>
              <a:t>What </a:t>
            </a:r>
            <a:r>
              <a:rPr lang="en-US" b="1" dirty="0" smtClean="0">
                <a:solidFill>
                  <a:schemeClr val="bg1"/>
                </a:solidFill>
              </a:rPr>
              <a:t> Methods Are Used </a:t>
            </a:r>
            <a:br>
              <a:rPr lang="en-US" b="1" dirty="0" smtClean="0">
                <a:solidFill>
                  <a:schemeClr val="bg1"/>
                </a:solidFill>
              </a:rPr>
            </a:br>
            <a:r>
              <a:rPr lang="en-US" b="1" dirty="0" smtClean="0">
                <a:solidFill>
                  <a:schemeClr val="bg1"/>
                </a:solidFill>
              </a:rPr>
              <a:t>to Study the Alternatives</a:t>
            </a:r>
            <a:r>
              <a:rPr lang="en-US" b="1" dirty="0">
                <a:solidFill>
                  <a:schemeClr val="bg1"/>
                </a:solidFill>
              </a:rPr>
              <a:t>? </a:t>
            </a:r>
          </a:p>
        </p:txBody>
      </p:sp>
      <p:sp>
        <p:nvSpPr>
          <p:cNvPr id="5" name="Subtitle 4"/>
          <p:cNvSpPr>
            <a:spLocks noGrp="1"/>
          </p:cNvSpPr>
          <p:nvPr>
            <p:ph idx="1"/>
          </p:nvPr>
        </p:nvSpPr>
        <p:spPr/>
        <p:txBody>
          <a:bodyPr>
            <a:normAutofit/>
          </a:bodyPr>
          <a:lstStyle/>
          <a:p>
            <a:r>
              <a:rPr lang="en-US" sz="2800" dirty="0" smtClean="0">
                <a:solidFill>
                  <a:schemeClr val="bg1"/>
                </a:solidFill>
              </a:rPr>
              <a:t>Economics, Decision Analysis, Ethics</a:t>
            </a:r>
            <a:endParaRPr lang="en-US" sz="2800" dirty="0">
              <a:solidFill>
                <a:schemeClr val="bg1"/>
              </a:solidFill>
            </a:endParaRPr>
          </a:p>
        </p:txBody>
      </p:sp>
      <p:sp>
        <p:nvSpPr>
          <p:cNvPr id="2" name="Footer Placeholder 1"/>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3" name="Slide Number Placeholder 2"/>
          <p:cNvSpPr>
            <a:spLocks noGrp="1"/>
          </p:cNvSpPr>
          <p:nvPr>
            <p:ph type="sldNum" sz="quarter" idx="12"/>
          </p:nvPr>
        </p:nvSpPr>
        <p:spPr/>
        <p:txBody>
          <a:bodyPr/>
          <a:lstStyle/>
          <a:p>
            <a:fld id="{35100B4B-F5D2-44DD-9A19-A980681504E0}" type="slidenum">
              <a:rPr lang="en-US" smtClean="0"/>
              <a:pPr/>
              <a:t>19</a:t>
            </a:fld>
            <a:endParaRPr lang="en-US" dirty="0"/>
          </a:p>
        </p:txBody>
      </p:sp>
    </p:spTree>
    <p:extLst>
      <p:ext uri="{BB962C8B-B14F-4D97-AF65-F5344CB8AC3E}">
        <p14:creationId xmlns:p14="http://schemas.microsoft.com/office/powerpoint/2010/main" val="16945657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bg1"/>
                </a:solidFill>
              </a:rPr>
              <a:t>Economic Methods Used in Policy Analysis</a:t>
            </a:r>
            <a:endParaRPr lang="en-US" b="1" dirty="0">
              <a:solidFill>
                <a:schemeClr val="bg1"/>
              </a:solidFill>
            </a:endParaRPr>
          </a:p>
        </p:txBody>
      </p:sp>
      <p:sp>
        <p:nvSpPr>
          <p:cNvPr id="3" name="Content Placeholder 2"/>
          <p:cNvSpPr>
            <a:spLocks noGrp="1"/>
          </p:cNvSpPr>
          <p:nvPr>
            <p:ph idx="1"/>
          </p:nvPr>
        </p:nvSpPr>
        <p:spPr/>
        <p:txBody>
          <a:bodyPr>
            <a:normAutofit/>
          </a:bodyPr>
          <a:lstStyle/>
          <a:p>
            <a:pPr>
              <a:buSzPct val="100000"/>
            </a:pPr>
            <a:r>
              <a:rPr lang="en-US" sz="3200" dirty="0" smtClean="0">
                <a:solidFill>
                  <a:schemeClr val="bg1"/>
                </a:solidFill>
              </a:rPr>
              <a:t> Cost-benefit analysis</a:t>
            </a:r>
            <a:endParaRPr lang="en-US" sz="3200" dirty="0">
              <a:solidFill>
                <a:schemeClr val="bg1"/>
              </a:solidFill>
            </a:endParaRPr>
          </a:p>
          <a:p>
            <a:pPr>
              <a:buSzPct val="100000"/>
            </a:pPr>
            <a:r>
              <a:rPr lang="en-US" sz="3200" dirty="0" smtClean="0">
                <a:solidFill>
                  <a:schemeClr val="bg1"/>
                </a:solidFill>
              </a:rPr>
              <a:t> Cost-effectiveness analysis</a:t>
            </a:r>
          </a:p>
          <a:p>
            <a:pPr>
              <a:buSzPct val="100000"/>
            </a:pPr>
            <a:r>
              <a:rPr lang="en-US" sz="3200" dirty="0" smtClean="0">
                <a:solidFill>
                  <a:schemeClr val="bg1"/>
                </a:solidFill>
              </a:rPr>
              <a:t> Risk assessment</a:t>
            </a:r>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20</a:t>
            </a:fld>
            <a:endParaRPr lang="en-US" dirty="0"/>
          </a:p>
        </p:txBody>
      </p:sp>
    </p:spTree>
    <p:extLst>
      <p:ext uri="{BB962C8B-B14F-4D97-AF65-F5344CB8AC3E}">
        <p14:creationId xmlns:p14="http://schemas.microsoft.com/office/powerpoint/2010/main" val="1724569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solidFill>
                  <a:schemeClr val="bg1"/>
                </a:solidFill>
              </a:rPr>
              <a:t>Cost-Benefit Analysis</a:t>
            </a:r>
            <a:endParaRPr lang="en-US" b="1" dirty="0">
              <a:solidFill>
                <a:schemeClr val="bg1"/>
              </a:solidFill>
            </a:endParaRPr>
          </a:p>
        </p:txBody>
      </p:sp>
      <p:sp>
        <p:nvSpPr>
          <p:cNvPr id="2" name="Content Placeholder 1"/>
          <p:cNvSpPr>
            <a:spLocks noGrp="1"/>
          </p:cNvSpPr>
          <p:nvPr>
            <p:ph idx="1"/>
          </p:nvPr>
        </p:nvSpPr>
        <p:spPr/>
        <p:txBody>
          <a:bodyPr>
            <a:normAutofit/>
          </a:bodyPr>
          <a:lstStyle/>
          <a:p>
            <a:pPr>
              <a:buSzPct val="100000"/>
            </a:pPr>
            <a:r>
              <a:rPr lang="en-US" sz="3200" dirty="0" smtClean="0">
                <a:solidFill>
                  <a:schemeClr val="bg1"/>
                </a:solidFill>
              </a:rPr>
              <a:t> Financial savings compared to costs</a:t>
            </a:r>
          </a:p>
          <a:p>
            <a:pPr>
              <a:buSzPct val="100000"/>
            </a:pPr>
            <a:r>
              <a:rPr lang="en-US" sz="3200" dirty="0" smtClean="0">
                <a:solidFill>
                  <a:schemeClr val="bg1"/>
                </a:solidFill>
              </a:rPr>
              <a:t> Estimate all costs of a policy alternative</a:t>
            </a:r>
          </a:p>
          <a:p>
            <a:pPr>
              <a:buSzPct val="100000"/>
            </a:pPr>
            <a:r>
              <a:rPr lang="en-US" sz="3200" dirty="0" smtClean="0">
                <a:solidFill>
                  <a:schemeClr val="bg1"/>
                </a:solidFill>
              </a:rPr>
              <a:t> Estimate all financial benefits (revenues or savings)</a:t>
            </a:r>
          </a:p>
          <a:p>
            <a:pPr>
              <a:buSzPct val="100000"/>
            </a:pPr>
            <a:r>
              <a:rPr lang="en-US" sz="3200" dirty="0" smtClean="0">
                <a:solidFill>
                  <a:schemeClr val="bg1"/>
                </a:solidFill>
              </a:rPr>
              <a:t> “For every dollar invested, we saved US$_”</a:t>
            </a:r>
          </a:p>
          <a:p>
            <a:pPr marL="0" indent="0">
              <a:buSzPct val="100000"/>
              <a:buNone/>
            </a:pPr>
            <a:endParaRPr lang="en-US" sz="3200" dirty="0" smtClean="0"/>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21</a:t>
            </a:fld>
            <a:endParaRPr lang="en-US" dirty="0"/>
          </a:p>
        </p:txBody>
      </p:sp>
    </p:spTree>
    <p:custDataLst>
      <p:tags r:id="rId1"/>
    </p:custDataLst>
    <p:extLst>
      <p:ext uri="{BB962C8B-B14F-4D97-AF65-F5344CB8AC3E}">
        <p14:creationId xmlns:p14="http://schemas.microsoft.com/office/powerpoint/2010/main" val="40268025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solidFill>
                  <a:schemeClr val="bg1"/>
                </a:solidFill>
              </a:rPr>
              <a:t>Cost-Effectiveness Analysis</a:t>
            </a:r>
            <a:endParaRPr lang="en-US" b="1" dirty="0">
              <a:solidFill>
                <a:schemeClr val="bg1"/>
              </a:solidFill>
            </a:endParaRPr>
          </a:p>
        </p:txBody>
      </p:sp>
      <p:sp>
        <p:nvSpPr>
          <p:cNvPr id="2" name="Content Placeholder 1"/>
          <p:cNvSpPr>
            <a:spLocks noGrp="1"/>
          </p:cNvSpPr>
          <p:nvPr>
            <p:ph idx="1"/>
          </p:nvPr>
        </p:nvSpPr>
        <p:spPr/>
        <p:txBody>
          <a:bodyPr>
            <a:noAutofit/>
          </a:bodyPr>
          <a:lstStyle/>
          <a:p>
            <a:pPr>
              <a:buSzPct val="100000"/>
            </a:pPr>
            <a:r>
              <a:rPr lang="en-US" sz="3200" b="1" dirty="0" smtClean="0">
                <a:solidFill>
                  <a:schemeClr val="bg1"/>
                </a:solidFill>
              </a:rPr>
              <a:t> Same as cost/benefit; don’t </a:t>
            </a:r>
            <a:r>
              <a:rPr lang="en-US" sz="3200" b="1" i="1" dirty="0" smtClean="0">
                <a:solidFill>
                  <a:schemeClr val="bg1"/>
                </a:solidFill>
              </a:rPr>
              <a:t>monetize</a:t>
            </a:r>
            <a:r>
              <a:rPr lang="en-US" sz="3200" b="1" dirty="0" smtClean="0">
                <a:solidFill>
                  <a:schemeClr val="bg1"/>
                </a:solidFill>
              </a:rPr>
              <a:t> benefits</a:t>
            </a:r>
          </a:p>
          <a:p>
            <a:pPr>
              <a:buSzPct val="100000"/>
            </a:pPr>
            <a:r>
              <a:rPr lang="en-US" sz="3200" b="1" dirty="0" smtClean="0">
                <a:solidFill>
                  <a:schemeClr val="bg1"/>
                </a:solidFill>
              </a:rPr>
              <a:t> Cost effectiveness of options to reduce binge drinking:  </a:t>
            </a:r>
          </a:p>
          <a:p>
            <a:pPr lvl="1">
              <a:buSzPct val="100000"/>
            </a:pPr>
            <a:r>
              <a:rPr lang="en-US" sz="2800" dirty="0" smtClean="0">
                <a:solidFill>
                  <a:schemeClr val="bg1"/>
                </a:solidFill>
              </a:rPr>
              <a:t> Cost/effects of public education campaign</a:t>
            </a:r>
          </a:p>
          <a:p>
            <a:pPr lvl="1">
              <a:buSzPct val="100000"/>
            </a:pPr>
            <a:r>
              <a:rPr lang="en-US" sz="2800" dirty="0" smtClean="0">
                <a:solidFill>
                  <a:schemeClr val="bg1"/>
                </a:solidFill>
              </a:rPr>
              <a:t> Cost/effects of regulating bars/taverns</a:t>
            </a:r>
          </a:p>
          <a:p>
            <a:pPr lvl="1">
              <a:buSzPct val="100000"/>
            </a:pPr>
            <a:r>
              <a:rPr lang="en-US" sz="2800" dirty="0" smtClean="0">
                <a:solidFill>
                  <a:schemeClr val="bg1"/>
                </a:solidFill>
              </a:rPr>
              <a:t> Cost/effects of funding treatment programs</a:t>
            </a:r>
          </a:p>
          <a:p>
            <a:pPr>
              <a:buSzPct val="100000"/>
            </a:pPr>
            <a:r>
              <a:rPr lang="en-US" sz="3200" b="1" dirty="0" smtClean="0">
                <a:solidFill>
                  <a:schemeClr val="bg1"/>
                </a:solidFill>
              </a:rPr>
              <a:t> Which option reduces binge drinking the most at the lowest cost?  </a:t>
            </a:r>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22</a:t>
            </a:fld>
            <a:endParaRPr lang="en-US" dirty="0"/>
          </a:p>
        </p:txBody>
      </p:sp>
    </p:spTree>
    <p:custDataLst>
      <p:tags r:id="rId1"/>
    </p:custDataLst>
    <p:extLst>
      <p:ext uri="{BB962C8B-B14F-4D97-AF65-F5344CB8AC3E}">
        <p14:creationId xmlns:p14="http://schemas.microsoft.com/office/powerpoint/2010/main" val="33962066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a:solidFill>
                  <a:schemeClr val="bg1"/>
                </a:solidFill>
              </a:rPr>
              <a:t>Risk </a:t>
            </a:r>
            <a:r>
              <a:rPr lang="en-US" b="1" dirty="0" smtClean="0">
                <a:solidFill>
                  <a:schemeClr val="bg1"/>
                </a:solidFill>
              </a:rPr>
              <a:t>Assessment</a:t>
            </a:r>
            <a:endParaRPr lang="en-US" b="1" dirty="0">
              <a:solidFill>
                <a:schemeClr val="bg1"/>
              </a:solidFill>
            </a:endParaRPr>
          </a:p>
        </p:txBody>
      </p:sp>
      <p:sp>
        <p:nvSpPr>
          <p:cNvPr id="2" name="Content Placeholder 1"/>
          <p:cNvSpPr>
            <a:spLocks noGrp="1"/>
          </p:cNvSpPr>
          <p:nvPr>
            <p:ph idx="1"/>
          </p:nvPr>
        </p:nvSpPr>
        <p:spPr/>
        <p:txBody>
          <a:bodyPr/>
          <a:lstStyle/>
          <a:p>
            <a:pPr>
              <a:buSzPct val="100000"/>
            </a:pPr>
            <a:r>
              <a:rPr lang="en-US" sz="3200" b="1" dirty="0">
                <a:solidFill>
                  <a:schemeClr val="bg1"/>
                </a:solidFill>
              </a:rPr>
              <a:t>I</a:t>
            </a:r>
            <a:r>
              <a:rPr lang="en-US" sz="3200" b="1" dirty="0" smtClean="0">
                <a:solidFill>
                  <a:schemeClr val="bg1"/>
                </a:solidFill>
              </a:rPr>
              <a:t>dentify, estimate, and evaluate physical risk to citizens</a:t>
            </a:r>
          </a:p>
          <a:p>
            <a:pPr lvl="1">
              <a:buSzPct val="100000"/>
            </a:pPr>
            <a:r>
              <a:rPr lang="en-US" sz="2800" u="sng" dirty="0" smtClean="0">
                <a:solidFill>
                  <a:schemeClr val="bg1"/>
                </a:solidFill>
              </a:rPr>
              <a:t>Risk evaluation</a:t>
            </a:r>
          </a:p>
          <a:p>
            <a:pPr lvl="1">
              <a:buSzPct val="100000"/>
            </a:pPr>
            <a:r>
              <a:rPr lang="en-US" sz="2800" u="sng" dirty="0" smtClean="0">
                <a:solidFill>
                  <a:schemeClr val="bg1"/>
                </a:solidFill>
              </a:rPr>
              <a:t>Risk management</a:t>
            </a:r>
          </a:p>
          <a:p>
            <a:pPr>
              <a:buSzPct val="100000"/>
            </a:pPr>
            <a:r>
              <a:rPr lang="en-US" sz="3200" b="1" dirty="0" smtClean="0">
                <a:solidFill>
                  <a:schemeClr val="bg1"/>
                </a:solidFill>
              </a:rPr>
              <a:t>Helps to choose a policy alternative</a:t>
            </a:r>
          </a:p>
          <a:p>
            <a:pPr>
              <a:buSzPct val="100000"/>
            </a:pPr>
            <a:r>
              <a:rPr lang="en-US" sz="3200" b="1" dirty="0" smtClean="0">
                <a:solidFill>
                  <a:schemeClr val="bg1"/>
                </a:solidFill>
              </a:rPr>
              <a:t>Goal: Reduce risks to the environment, society</a:t>
            </a:r>
          </a:p>
          <a:p>
            <a:pPr lvl="1">
              <a:buSzPct val="100000"/>
            </a:pPr>
            <a:r>
              <a:rPr lang="en-US" sz="2800" dirty="0" smtClean="0">
                <a:solidFill>
                  <a:schemeClr val="bg1"/>
                </a:solidFill>
              </a:rPr>
              <a:t>Various policy options reduce risk at certain costs</a:t>
            </a:r>
          </a:p>
          <a:p>
            <a:pPr marL="0" indent="0">
              <a:buSzPct val="100000"/>
              <a:buNone/>
            </a:pPr>
            <a:endParaRPr lang="en-US" dirty="0"/>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23</a:t>
            </a:fld>
            <a:endParaRPr lang="en-US" dirty="0"/>
          </a:p>
        </p:txBody>
      </p:sp>
    </p:spTree>
    <p:custDataLst>
      <p:tags r:id="rId1"/>
    </p:custDataLst>
    <p:extLst>
      <p:ext uri="{BB962C8B-B14F-4D97-AF65-F5344CB8AC3E}">
        <p14:creationId xmlns:p14="http://schemas.microsoft.com/office/powerpoint/2010/main" val="25586709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solidFill>
                  <a:schemeClr val="bg1"/>
                </a:solidFill>
              </a:rPr>
              <a:t>Analyzing Impacts </a:t>
            </a:r>
            <a:endParaRPr lang="en-US" b="1" dirty="0">
              <a:solidFill>
                <a:schemeClr val="bg1"/>
              </a:solidFill>
            </a:endParaRPr>
          </a:p>
        </p:txBody>
      </p:sp>
      <p:sp>
        <p:nvSpPr>
          <p:cNvPr id="2" name="Content Placeholder 1"/>
          <p:cNvSpPr>
            <a:spLocks noGrp="1"/>
          </p:cNvSpPr>
          <p:nvPr>
            <p:ph idx="1"/>
          </p:nvPr>
        </p:nvSpPr>
        <p:spPr/>
        <p:txBody>
          <a:bodyPr>
            <a:normAutofit/>
          </a:bodyPr>
          <a:lstStyle/>
          <a:p>
            <a:pPr>
              <a:buSzPct val="100000"/>
            </a:pPr>
            <a:r>
              <a:rPr lang="en-US" sz="3200" b="1" u="sng" dirty="0" smtClean="0">
                <a:solidFill>
                  <a:schemeClr val="bg1"/>
                </a:solidFill>
              </a:rPr>
              <a:t>Forecasting:</a:t>
            </a:r>
            <a:r>
              <a:rPr lang="en-US" sz="3200" b="1" dirty="0" smtClean="0">
                <a:solidFill>
                  <a:schemeClr val="bg1"/>
                </a:solidFill>
              </a:rPr>
              <a:t>  </a:t>
            </a:r>
            <a:r>
              <a:rPr lang="en-US" sz="3200" dirty="0" smtClean="0">
                <a:solidFill>
                  <a:schemeClr val="bg1"/>
                </a:solidFill>
              </a:rPr>
              <a:t>projections of what might happen if we choose this alternative</a:t>
            </a:r>
          </a:p>
          <a:p>
            <a:pPr lvl="1">
              <a:buSzPct val="100000"/>
            </a:pPr>
            <a:r>
              <a:rPr lang="en-US" sz="2800" dirty="0" smtClean="0">
                <a:solidFill>
                  <a:schemeClr val="bg1"/>
                </a:solidFill>
              </a:rPr>
              <a:t>Often: economic projections</a:t>
            </a:r>
          </a:p>
          <a:p>
            <a:pPr lvl="1">
              <a:buSzPct val="100000"/>
            </a:pPr>
            <a:r>
              <a:rPr lang="en-US" sz="2800" dirty="0" smtClean="0">
                <a:solidFill>
                  <a:schemeClr val="bg1"/>
                </a:solidFill>
              </a:rPr>
              <a:t>How many jobs will be created?  </a:t>
            </a:r>
          </a:p>
          <a:p>
            <a:pPr lvl="1">
              <a:buSzPct val="100000"/>
            </a:pPr>
            <a:endParaRPr lang="en-US" sz="2800" u="sng" dirty="0" smtClean="0">
              <a:solidFill>
                <a:schemeClr val="bg1"/>
              </a:solidFill>
            </a:endParaRPr>
          </a:p>
          <a:p>
            <a:pPr>
              <a:buSzPct val="100000"/>
            </a:pPr>
            <a:r>
              <a:rPr lang="en-US" sz="3200" b="1" u="sng" dirty="0" smtClean="0">
                <a:solidFill>
                  <a:schemeClr val="bg1"/>
                </a:solidFill>
              </a:rPr>
              <a:t>Impact assessment:</a:t>
            </a:r>
            <a:r>
              <a:rPr lang="en-US" sz="3200" b="1" dirty="0" smtClean="0">
                <a:solidFill>
                  <a:schemeClr val="bg1"/>
                </a:solidFill>
              </a:rPr>
              <a:t> </a:t>
            </a:r>
            <a:r>
              <a:rPr lang="en-US" sz="3200" dirty="0" smtClean="0">
                <a:solidFill>
                  <a:schemeClr val="bg1"/>
                </a:solidFill>
              </a:rPr>
              <a:t>similar approach </a:t>
            </a:r>
          </a:p>
          <a:p>
            <a:pPr lvl="1">
              <a:buSzPct val="100000"/>
            </a:pPr>
            <a:r>
              <a:rPr lang="en-US" sz="2800" dirty="0" smtClean="0">
                <a:solidFill>
                  <a:schemeClr val="bg1"/>
                </a:solidFill>
              </a:rPr>
              <a:t>Environmental impact studies</a:t>
            </a:r>
          </a:p>
          <a:p>
            <a:pPr lvl="1">
              <a:buSzPct val="100000"/>
            </a:pPr>
            <a:r>
              <a:rPr lang="en-US" sz="2800" dirty="0" smtClean="0">
                <a:solidFill>
                  <a:schemeClr val="bg1"/>
                </a:solidFill>
              </a:rPr>
              <a:t>Predict consequences of adopting a policy</a:t>
            </a:r>
            <a:endParaRPr lang="en-US" sz="2800" dirty="0">
              <a:solidFill>
                <a:schemeClr val="bg1"/>
              </a:solidFill>
            </a:endParaRPr>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24</a:t>
            </a:fld>
            <a:endParaRPr lang="en-US" dirty="0"/>
          </a:p>
        </p:txBody>
      </p:sp>
    </p:spTree>
    <p:custDataLst>
      <p:tags r:id="rId1"/>
    </p:custDataLst>
    <p:extLst>
      <p:ext uri="{BB962C8B-B14F-4D97-AF65-F5344CB8AC3E}">
        <p14:creationId xmlns:p14="http://schemas.microsoft.com/office/powerpoint/2010/main" val="3422996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solidFill>
                  <a:schemeClr val="bg1"/>
                </a:solidFill>
              </a:rPr>
              <a:t>Political and Institutional Analysis of Policy Alternatives</a:t>
            </a:r>
            <a:endParaRPr lang="en-US" b="1" dirty="0">
              <a:solidFill>
                <a:schemeClr val="bg1"/>
              </a:solidFill>
            </a:endParaRPr>
          </a:p>
        </p:txBody>
      </p:sp>
      <p:sp>
        <p:nvSpPr>
          <p:cNvPr id="2" name="Content Placeholder 1"/>
          <p:cNvSpPr>
            <a:spLocks noGrp="1"/>
          </p:cNvSpPr>
          <p:nvPr>
            <p:ph idx="1"/>
          </p:nvPr>
        </p:nvSpPr>
        <p:spPr/>
        <p:txBody>
          <a:bodyPr>
            <a:normAutofit lnSpcReduction="10000"/>
          </a:bodyPr>
          <a:lstStyle/>
          <a:p>
            <a:pPr>
              <a:buSzPct val="100000"/>
            </a:pPr>
            <a:r>
              <a:rPr lang="en-US" sz="3200" b="1" dirty="0" smtClean="0">
                <a:solidFill>
                  <a:schemeClr val="bg1"/>
                </a:solidFill>
              </a:rPr>
              <a:t> </a:t>
            </a:r>
            <a:r>
              <a:rPr lang="en-US" sz="3200" b="1" u="sng" dirty="0" smtClean="0">
                <a:solidFill>
                  <a:schemeClr val="bg1"/>
                </a:solidFill>
              </a:rPr>
              <a:t>Political feasibility analysis:</a:t>
            </a:r>
            <a:r>
              <a:rPr lang="en-US" sz="3200" b="1" dirty="0" smtClean="0">
                <a:solidFill>
                  <a:schemeClr val="bg1"/>
                </a:solidFill>
              </a:rPr>
              <a:t> </a:t>
            </a:r>
          </a:p>
          <a:p>
            <a:pPr lvl="1">
              <a:buSzPct val="100000"/>
            </a:pPr>
            <a:r>
              <a:rPr lang="en-US" sz="2800" dirty="0" smtClean="0">
                <a:solidFill>
                  <a:schemeClr val="bg1"/>
                </a:solidFill>
              </a:rPr>
              <a:t> Do policy makers support this alternative? </a:t>
            </a:r>
            <a:endParaRPr lang="en-US" sz="2800" u="sng" dirty="0" smtClean="0">
              <a:solidFill>
                <a:schemeClr val="bg1"/>
              </a:solidFill>
            </a:endParaRPr>
          </a:p>
          <a:p>
            <a:pPr>
              <a:buSzPct val="100000"/>
            </a:pPr>
            <a:r>
              <a:rPr lang="en-US" sz="3200" b="1" dirty="0" smtClean="0">
                <a:solidFill>
                  <a:schemeClr val="bg1"/>
                </a:solidFill>
              </a:rPr>
              <a:t> </a:t>
            </a:r>
            <a:r>
              <a:rPr lang="en-US" sz="3200" b="1" u="sng" dirty="0" smtClean="0">
                <a:solidFill>
                  <a:schemeClr val="bg1"/>
                </a:solidFill>
              </a:rPr>
              <a:t>Implementation analysis:</a:t>
            </a:r>
            <a:r>
              <a:rPr lang="en-US" sz="3200" b="1" dirty="0" smtClean="0">
                <a:solidFill>
                  <a:schemeClr val="bg1"/>
                </a:solidFill>
              </a:rPr>
              <a:t> </a:t>
            </a:r>
          </a:p>
          <a:p>
            <a:pPr lvl="1">
              <a:buSzPct val="100000"/>
            </a:pPr>
            <a:r>
              <a:rPr lang="en-US" sz="2800" dirty="0" smtClean="0">
                <a:solidFill>
                  <a:schemeClr val="bg1"/>
                </a:solidFill>
              </a:rPr>
              <a:t> Study how policy was implemented, not outcomes</a:t>
            </a:r>
          </a:p>
          <a:p>
            <a:pPr>
              <a:buSzPct val="100000"/>
            </a:pPr>
            <a:r>
              <a:rPr lang="en-US" sz="3200" dirty="0" smtClean="0">
                <a:solidFill>
                  <a:schemeClr val="bg1"/>
                </a:solidFill>
              </a:rPr>
              <a:t> </a:t>
            </a:r>
            <a:r>
              <a:rPr lang="en-US" sz="3200" b="1" u="sng" dirty="0" smtClean="0">
                <a:solidFill>
                  <a:schemeClr val="bg1"/>
                </a:solidFill>
              </a:rPr>
              <a:t>Program evaluation:</a:t>
            </a:r>
          </a:p>
          <a:p>
            <a:pPr lvl="1">
              <a:buSzPct val="100000"/>
            </a:pPr>
            <a:r>
              <a:rPr lang="en-US" sz="2800" dirty="0" smtClean="0">
                <a:solidFill>
                  <a:schemeClr val="bg1"/>
                </a:solidFill>
              </a:rPr>
              <a:t> Applied research to measure policy outcomes</a:t>
            </a:r>
          </a:p>
          <a:p>
            <a:pPr lvl="1">
              <a:buSzPct val="100000"/>
            </a:pPr>
            <a:r>
              <a:rPr lang="en-US" sz="2800" dirty="0" smtClean="0">
                <a:solidFill>
                  <a:schemeClr val="bg1"/>
                </a:solidFill>
              </a:rPr>
              <a:t> Growing field of work in public sector</a:t>
            </a:r>
          </a:p>
          <a:p>
            <a:pPr>
              <a:buSzPct val="100000"/>
            </a:pPr>
            <a:r>
              <a:rPr lang="en-US" sz="3200" b="1" dirty="0" smtClean="0">
                <a:solidFill>
                  <a:schemeClr val="bg1"/>
                </a:solidFill>
              </a:rPr>
              <a:t> </a:t>
            </a:r>
            <a:r>
              <a:rPr lang="en-US" sz="3200" b="1" u="sng" dirty="0" smtClean="0">
                <a:solidFill>
                  <a:schemeClr val="bg1"/>
                </a:solidFill>
              </a:rPr>
              <a:t>Ethical analysis:</a:t>
            </a:r>
          </a:p>
          <a:p>
            <a:pPr lvl="1">
              <a:buSzPct val="100000"/>
            </a:pPr>
            <a:r>
              <a:rPr lang="en-US" sz="2800" dirty="0" smtClean="0">
                <a:solidFill>
                  <a:schemeClr val="bg1"/>
                </a:solidFill>
              </a:rPr>
              <a:t> Liberty, equity</a:t>
            </a:r>
          </a:p>
          <a:p>
            <a:pPr>
              <a:buSzPct val="100000"/>
            </a:pPr>
            <a:endParaRPr lang="en-US" dirty="0"/>
          </a:p>
        </p:txBody>
      </p:sp>
      <p:sp>
        <p:nvSpPr>
          <p:cNvPr id="3" name="Footer Placeholder 2"/>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25</a:t>
            </a:fld>
            <a:endParaRPr lang="en-US" dirty="0"/>
          </a:p>
        </p:txBody>
      </p:sp>
    </p:spTree>
    <p:custDataLst>
      <p:tags r:id="rId1"/>
    </p:custDataLst>
    <p:extLst>
      <p:ext uri="{BB962C8B-B14F-4D97-AF65-F5344CB8AC3E}">
        <p14:creationId xmlns:p14="http://schemas.microsoft.com/office/powerpoint/2010/main" val="10100709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Wrap-Up</a:t>
            </a:r>
            <a:endParaRPr lang="en-US" b="1" dirty="0">
              <a:solidFill>
                <a:schemeClr val="bg1"/>
              </a:solidFill>
            </a:endParaRPr>
          </a:p>
        </p:txBody>
      </p:sp>
      <p:sp>
        <p:nvSpPr>
          <p:cNvPr id="3" name="Content Placeholder 2"/>
          <p:cNvSpPr>
            <a:spLocks noGrp="1"/>
          </p:cNvSpPr>
          <p:nvPr>
            <p:ph idx="1"/>
          </p:nvPr>
        </p:nvSpPr>
        <p:spPr/>
        <p:txBody>
          <a:bodyPr>
            <a:normAutofit lnSpcReduction="10000"/>
          </a:bodyPr>
          <a:lstStyle/>
          <a:p>
            <a:pPr>
              <a:buSzPct val="100000"/>
              <a:defRPr/>
            </a:pPr>
            <a:r>
              <a:rPr lang="en-US" sz="2800" b="1" dirty="0" smtClean="0">
                <a:solidFill>
                  <a:schemeClr val="bg1"/>
                </a:solidFill>
              </a:rPr>
              <a:t>Policy makers use criteria to assess each alternative: their impact, cost, feasibility</a:t>
            </a:r>
          </a:p>
          <a:p>
            <a:pPr lvl="1">
              <a:buSzPct val="100000"/>
              <a:defRPr/>
            </a:pPr>
            <a:r>
              <a:rPr lang="en-US" sz="2600" dirty="0" smtClean="0">
                <a:solidFill>
                  <a:schemeClr val="bg1"/>
                </a:solidFill>
              </a:rPr>
              <a:t> Criteria must be measurable or operationalized</a:t>
            </a:r>
          </a:p>
          <a:p>
            <a:pPr>
              <a:buSzPct val="100000"/>
              <a:defRPr/>
            </a:pPr>
            <a:r>
              <a:rPr lang="en-US" sz="2800" b="1" dirty="0" smtClean="0">
                <a:solidFill>
                  <a:schemeClr val="bg1"/>
                </a:solidFill>
              </a:rPr>
              <a:t>Use of criteria improves the information  and thus improves policy decisions</a:t>
            </a:r>
          </a:p>
          <a:p>
            <a:pPr>
              <a:buSzPct val="100000"/>
              <a:defRPr/>
            </a:pPr>
            <a:r>
              <a:rPr lang="en-US" sz="2800" b="1" dirty="0" smtClean="0">
                <a:solidFill>
                  <a:schemeClr val="bg1"/>
                </a:solidFill>
              </a:rPr>
              <a:t>The most often-used criteria are effectiveness and efficiency</a:t>
            </a:r>
          </a:p>
          <a:p>
            <a:pPr>
              <a:buSzPct val="100000"/>
              <a:defRPr/>
            </a:pPr>
            <a:r>
              <a:rPr lang="en-US" sz="2800" b="1" dirty="0" smtClean="0">
                <a:solidFill>
                  <a:schemeClr val="bg1"/>
                </a:solidFill>
              </a:rPr>
              <a:t>A variety of analytical tools are used</a:t>
            </a:r>
          </a:p>
          <a:p>
            <a:pPr lvl="1">
              <a:buSzPct val="100000"/>
              <a:defRPr/>
            </a:pPr>
            <a:r>
              <a:rPr lang="en-US" sz="2600" dirty="0" smtClean="0">
                <a:solidFill>
                  <a:schemeClr val="bg1"/>
                </a:solidFill>
              </a:rPr>
              <a:t> Economic analyses</a:t>
            </a:r>
          </a:p>
          <a:p>
            <a:pPr lvl="1">
              <a:buSzPct val="100000"/>
              <a:defRPr/>
            </a:pPr>
            <a:r>
              <a:rPr lang="en-US" sz="2600" dirty="0" smtClean="0">
                <a:solidFill>
                  <a:schemeClr val="bg1"/>
                </a:solidFill>
              </a:rPr>
              <a:t> Decision analyses</a:t>
            </a:r>
          </a:p>
          <a:p>
            <a:pPr lvl="1">
              <a:buSzPct val="100000"/>
              <a:defRPr/>
            </a:pPr>
            <a:r>
              <a:rPr lang="en-US" sz="2600" dirty="0" smtClean="0">
                <a:solidFill>
                  <a:schemeClr val="bg1"/>
                </a:solidFill>
              </a:rPr>
              <a:t> Ethical analyses</a:t>
            </a:r>
          </a:p>
          <a:p>
            <a:pPr>
              <a:buSzPct val="100000"/>
            </a:pPr>
            <a:endParaRPr lang="en-US" dirty="0"/>
          </a:p>
        </p:txBody>
      </p:sp>
      <p:sp>
        <p:nvSpPr>
          <p:cNvPr id="4" name="Footer Placeholder 3"/>
          <p:cNvSpPr>
            <a:spLocks noGrp="1"/>
          </p:cNvSpPr>
          <p:nvPr>
            <p:ph type="ftr" sz="quarter" idx="11"/>
          </p:nvPr>
        </p:nvSpPr>
        <p:spPr/>
        <p:txBody>
          <a:bodyPr/>
          <a:lstStyle/>
          <a:p>
            <a:r>
              <a:rPr lang="en-IN" smtClean="0"/>
              <a:t>Kraft</a:t>
            </a:r>
            <a:r>
              <a:rPr lang="en-US" smtClean="0"/>
              <a:t> and Furlong, Public Policy, 6e, </a:t>
            </a:r>
            <a:r>
              <a:rPr lang="en-IN" smtClean="0"/>
              <a:t>SAGE Publishing, 2018. </a:t>
            </a:r>
            <a:endParaRPr lang="en-US" dirty="0"/>
          </a:p>
        </p:txBody>
      </p:sp>
      <p:sp>
        <p:nvSpPr>
          <p:cNvPr id="5" name="Slide Number Placeholder 4"/>
          <p:cNvSpPr>
            <a:spLocks noGrp="1"/>
          </p:cNvSpPr>
          <p:nvPr>
            <p:ph type="sldNum" sz="quarter" idx="12"/>
          </p:nvPr>
        </p:nvSpPr>
        <p:spPr/>
        <p:txBody>
          <a:bodyPr/>
          <a:lstStyle/>
          <a:p>
            <a:fld id="{35100B4B-F5D2-44DD-9A19-A980681504E0}" type="slidenum">
              <a:rPr lang="en-US" smtClean="0"/>
              <a:pPr/>
              <a:t>26</a:t>
            </a:fld>
            <a:endParaRPr lang="en-US" dirty="0"/>
          </a:p>
        </p:txBody>
      </p:sp>
    </p:spTree>
    <p:extLst>
      <p:ext uri="{BB962C8B-B14F-4D97-AF65-F5344CB8AC3E}">
        <p14:creationId xmlns:p14="http://schemas.microsoft.com/office/powerpoint/2010/main" val="40481471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ANSWERNOWTEXT" val="Answer Now"/>
  <p:tag name="RESPTABLESTYLE" val="-1"/>
  <p:tag name="ALLOWDUPLICATES" val="False"/>
  <p:tag name="AUTOADVANCE" val="False"/>
  <p:tag name="STDCHART" val="1"/>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False"/>
  <p:tag name="FIBDISPLAYKEYWORDS" val="True"/>
  <p:tag name="USESECONDARYMONITOR" val="True"/>
  <p:tag name="RESPCOUNTERSTYLE" val="-1"/>
  <p:tag name="NUMRESPONSES" val="1"/>
  <p:tag name="REVIEWONLY" val="False"/>
  <p:tag name="TEAMSINLEADERBOARD" val="5"/>
  <p:tag name="BUBBLEGROUPING" val="3"/>
  <p:tag name="CUSTOMCELLBACKCOLOR3" val="-268652"/>
  <p:tag name="DISPLAYDEVICEID" val="True"/>
  <p:tag name="GRIDPOSITION" val="1"/>
  <p:tag name="MULTIRESPDIVISOR" val="1"/>
  <p:tag name="INCORRECTPOINTVALUE" val="0"/>
  <p:tag name="CHARTSCALE" val="True"/>
  <p:tag name="TPVERSION" val="2008"/>
  <p:tag name="ANSWERNOWSTYLE" val="-1"/>
  <p:tag name="INPUTSOURCE" val="1"/>
  <p:tag name="ROTATIONINTERVAL" val="2"/>
  <p:tag name="BUBBLESIZEVISIBLE" val="True"/>
  <p:tag name="CUSTOMCELLBACKCOLOR1" val="-657956"/>
  <p:tag name="GRIDOPACITY" val="90"/>
  <p:tag name="CHARTLABELS" val="0"/>
  <p:tag name="CORRECTPOINTVALUE" val="100"/>
  <p:tag name="FIBDISPLAYRESULTS" val="True"/>
  <p:tag name="SHOWBARVISIBLE" val="True"/>
  <p:tag name="COUNTDOWNSECONDS" val="10"/>
  <p:tag name="AUTOUPDATEALIASES" val="True"/>
  <p:tag name="CUSTOMGRIDBACKCOLOR" val="-2830136"/>
  <p:tag name="DISPLAYDEVICENUMBER" val="True"/>
  <p:tag name="RESETCHARTS" val="True"/>
  <p:tag name="ZEROBASED" val="False"/>
  <p:tag name="BACKUPSESSIONS" val="True"/>
  <p:tag name="MAXRESPONDERS" val="5"/>
  <p:tag name="USESCHEMECOLORS" val="True"/>
  <p:tag name="PARTLISTDEFAULT" val="0"/>
  <p:tag name="FIBNUMRESULTS" val="5"/>
  <p:tag name="RESPCOUNTERFORMAT" val="0"/>
  <p:tag name="BUBBLEVALUEFORMAT" val="0.0"/>
  <p:tag name="GRIDSIZE" val="{Width=800, Height=600}"/>
  <p:tag name="AUTOADJUSTPARTRANGE" val="True"/>
  <p:tag name="BACKUPMAINTENANCE" val="7"/>
  <p:tag name="CUSTOMCELLBACKCOLOR4" val="-8355712"/>
  <p:tag name="REALTIMEBACKUP" val="False"/>
  <p:tag name="CHARTVALUEFORMAT" val="0%"/>
  <p:tag name="CHARTCOLORS" val="0"/>
  <p:tag name="COUNTDOWNSTYLE" val="-1"/>
  <p:tag name="INCLUDEPPT" val="True"/>
  <p:tag name="CUSTOMCELLFORECOLOR" val="-16777216"/>
  <p:tag name="PARTICIPANTSINLEADERBOARD" val="5"/>
  <p:tag name="AUTOSIZEGRID" val="True"/>
  <p:tag name="BULLETTYPE" val="3"/>
  <p:tag name="FIBINCLUDEOTHER" val="True"/>
  <p:tag name="DELIMITERS" val="3.1"/>
  <p:tag name="TASKPANEKEY" val="74072442-7b1f-4ef4-b42c-91337cb3e4f8"/>
  <p:tag name="POWERPOINTVERSION" val="14.0"/>
  <p:tag name="TPFULLVERSION" val="4.3.2.1178"/>
  <p:tag name="ISPRING_RESOURCE_PATHS_HASH_PRESENTER" val="d4a97dd9f698f052ce2595a77ac878a83eabdaf"/>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 name="COUNTDOWNSOUND" val="(Non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DELIMITERS" val="3.1"/>
</p:tagLst>
</file>

<file path=ppt/tags/tag13.xml><?xml version="1.0" encoding="utf-8"?>
<p:tagLst xmlns:a="http://schemas.openxmlformats.org/drawingml/2006/main" xmlns:r="http://schemas.openxmlformats.org/officeDocument/2006/relationships" xmlns:p="http://schemas.openxmlformats.org/presentationml/2006/main">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1_Depth">
  <a:themeElements>
    <a:clrScheme name="Custom 4">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0070C0"/>
      </a:hlink>
      <a:folHlink>
        <a:srgbClr val="D3B86D"/>
      </a:folHlink>
    </a:clrScheme>
    <a:fontScheme name="Depth">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2_Depth">
  <a:themeElements>
    <a:clrScheme name="Custom 3">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0070C0"/>
      </a:hlink>
      <a:folHlink>
        <a:srgbClr val="D3B86D"/>
      </a:folHlink>
    </a:clrScheme>
    <a:fontScheme name="Depth">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TC104033923[[fn=Depth]]</Template>
  <TotalTime>10517949</TotalTime>
  <Pages>10</Pages>
  <Words>1458</Words>
  <Application>Microsoft Office PowerPoint</Application>
  <PresentationFormat>On-screen Show (4:3)</PresentationFormat>
  <Paragraphs>195</Paragraphs>
  <Slides>26</Slides>
  <Notes>19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Arial</vt:lpstr>
      <vt:lpstr>Calibri</vt:lpstr>
      <vt:lpstr>Corbel</vt:lpstr>
      <vt:lpstr>Times New Roman</vt:lpstr>
      <vt:lpstr>1_Depth</vt:lpstr>
      <vt:lpstr>2_Depth</vt:lpstr>
      <vt:lpstr>PowerPoint Presentation</vt:lpstr>
      <vt:lpstr>Chapter 6</vt:lpstr>
      <vt:lpstr>Introduction </vt:lpstr>
      <vt:lpstr>Review:  Steps in the Policy Analysis Process</vt:lpstr>
      <vt:lpstr>Develop Evaluative Criteria</vt:lpstr>
      <vt:lpstr>Obama’s Fuel Efficiency Policies</vt:lpstr>
      <vt:lpstr>How Do Policy Makers Use Criteria to Select Policies? </vt:lpstr>
      <vt:lpstr>How Do You Make an Important Decision?  </vt:lpstr>
      <vt:lpstr>Evaluative Criteria</vt:lpstr>
      <vt:lpstr>Why Are Criteria Used?</vt:lpstr>
      <vt:lpstr>Which Evaluative Criteria Are Typically Used? </vt:lpstr>
      <vt:lpstr>PowerPoint Presentation</vt:lpstr>
      <vt:lpstr>Using Evaluative Criteria</vt:lpstr>
      <vt:lpstr>Evaluative Criteria:  Effectiveness</vt:lpstr>
      <vt:lpstr>Evaluative Criteria:  Efficiency</vt:lpstr>
      <vt:lpstr>Evaluative Criteria:  Equity</vt:lpstr>
      <vt:lpstr>Evaluative Criteria </vt:lpstr>
      <vt:lpstr>Evaluative Criteria</vt:lpstr>
      <vt:lpstr>What  Methods Are Used  to Study the Alternatives? </vt:lpstr>
      <vt:lpstr>Economic Methods Used in Policy Analysis</vt:lpstr>
      <vt:lpstr>Cost-Benefit Analysis</vt:lpstr>
      <vt:lpstr>Cost-Effectiveness Analysis</vt:lpstr>
      <vt:lpstr>Risk Assessment</vt:lpstr>
      <vt:lpstr>Analyzing Impacts </vt:lpstr>
      <vt:lpstr>Political and Institutional Analysis of Policy Alternatives</vt:lpstr>
      <vt:lpstr>Wrap-Up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Public Policy</dc:title>
  <dc:subject>Introduction</dc:subject>
  <dc:creator>CIT</dc:creator>
  <cp:lastModifiedBy>GABLER_CHRISTINA</cp:lastModifiedBy>
  <cp:revision>502</cp:revision>
  <cp:lastPrinted>1601-01-01T00:00:00Z</cp:lastPrinted>
  <dcterms:created xsi:type="dcterms:W3CDTF">2017-03-27T02:34:09Z</dcterms:created>
  <dcterms:modified xsi:type="dcterms:W3CDTF">2018-08-13T20:54:39Z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2</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3</vt:i4>
  </property>
  <property fmtid="{D5CDD505-2E9C-101B-9397-08002B2CF9AE}" pid="7" name="MailAddress">
    <vt:lpwstr>furlongs@uwgb.edu</vt:lpwstr>
  </property>
  <property fmtid="{D5CDD505-2E9C-101B-9397-08002B2CF9AE}" pid="8" name="HomePage">
    <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3</vt:i4>
  </property>
  <property fmtid="{D5CDD505-2E9C-101B-9397-08002B2CF9AE}" pid="21" name="OutputDir">
    <vt:lpwstr>W:\POLICY\OUTLINES</vt:lpwstr>
  </property>
</Properties>
</file>